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264" r:id="rId6"/>
    <p:sldId id="266" r:id="rId7"/>
    <p:sldId id="267" r:id="rId8"/>
    <p:sldId id="258" r:id="rId9"/>
    <p:sldId id="269" r:id="rId10"/>
    <p:sldId id="268" r:id="rId11"/>
    <p:sldId id="259" r:id="rId12"/>
    <p:sldId id="271" r:id="rId13"/>
    <p:sldId id="261" r:id="rId14"/>
    <p:sldId id="270" r:id="rId15"/>
    <p:sldId id="274" r:id="rId16"/>
    <p:sldId id="262" r:id="rId17"/>
    <p:sldId id="277" r:id="rId18"/>
    <p:sldId id="280" r:id="rId19"/>
    <p:sldId id="281" r:id="rId20"/>
    <p:sldId id="282" r:id="rId21"/>
    <p:sldId id="278" r:id="rId22"/>
    <p:sldId id="279" r:id="rId23"/>
    <p:sldId id="273" r:id="rId24"/>
    <p:sldId id="276" r:id="rId2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F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49" autoAdjust="0"/>
    <p:restoredTop sz="94660"/>
  </p:normalViewPr>
  <p:slideViewPr>
    <p:cSldViewPr snapToGrid="0">
      <p:cViewPr varScale="1">
        <p:scale>
          <a:sx n="54" d="100"/>
          <a:sy n="54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177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631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9344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0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2034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6058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6858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4442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9939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3330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893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3529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5748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1064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156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883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213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168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525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3647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292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507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50A0F-BA5D-4D4D-80F3-427F6A7892F5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00D30-37D9-4EFD-A3A7-297E806084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8766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68765-7DE8-4F49-992A-03B82FAFAC79}" type="datetimeFigureOut">
              <a:rPr lang="es-CO" smtClean="0"/>
              <a:t>28/05/2022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FC9D7-DE26-484E-B93C-9386F647397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472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www.youtube.com/watch?v=rDSbSnFdxmk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jJGTt1nXOMI" TargetMode="Externa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iMqLvK2BK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microsoft.com/office/2007/relationships/hdphoto" Target="../media/hdphoto1.wdp"/><Relationship Id="rId18" Type="http://schemas.openxmlformats.org/officeDocument/2006/relationships/image" Target="../media/image44.em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3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11" Type="http://schemas.openxmlformats.org/officeDocument/2006/relationships/image" Target="../media/image38.emf"/><Relationship Id="rId5" Type="http://schemas.openxmlformats.org/officeDocument/2006/relationships/image" Target="../media/image32.png"/><Relationship Id="rId15" Type="http://schemas.openxmlformats.org/officeDocument/2006/relationships/image" Target="../media/image41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Relationship Id="rId1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amzCnUhoOcs&amp;t=1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sO6PyoSECao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Apx1wOz-84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-VHERhz6hA" TargetMode="Externa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A8F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O" sz="4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SOY  UN GUARDIAN  DEL  PLANETA</a:t>
            </a:r>
            <a:endParaRPr lang="es-CO" sz="96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O" dirty="0" smtClean="0"/>
              <a:t>.</a:t>
            </a:r>
          </a:p>
          <a:p>
            <a:r>
              <a:rPr lang="es-CO" sz="3500" dirty="0" smtClean="0">
                <a:ln>
                  <a:solidFill>
                    <a:sysClr val="windowText" lastClr="000000"/>
                  </a:solidFill>
                </a:ln>
              </a:rPr>
              <a:t>LA  IMPORTANCIA  DE LA  3  ERRES.</a:t>
            </a:r>
          </a:p>
          <a:p>
            <a:endParaRPr lang="es-CO" sz="3500" dirty="0">
              <a:ln>
                <a:solidFill>
                  <a:sysClr val="windowText" lastClr="000000"/>
                </a:solidFill>
              </a:ln>
            </a:endParaRPr>
          </a:p>
          <a:p>
            <a:r>
              <a:rPr lang="es-CO" sz="3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Semana del 31 de mayo  al  </a:t>
            </a:r>
            <a:r>
              <a:rPr lang="es-CO" sz="3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3  </a:t>
            </a:r>
            <a:r>
              <a:rPr lang="es-CO" sz="3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de junio.</a:t>
            </a:r>
            <a:endParaRPr lang="es-CO" sz="3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741556" y="1392833"/>
            <a:ext cx="6708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EL  MEDIO  AMBIENTE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64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34055" y="4932335"/>
            <a:ext cx="4952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/>
              <a:t>https://</a:t>
            </a:r>
            <a:r>
              <a:rPr lang="es-CO" dirty="0" smtClean="0">
                <a:hlinkClick r:id="rId2"/>
              </a:rPr>
              <a:t>www.youtube.com/watch?v=rDSbSnFdxmk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61" y="1605738"/>
            <a:ext cx="4530251" cy="29951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10104" y="381769"/>
            <a:ext cx="281761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TIPOS  DE TEXTO</a:t>
            </a:r>
            <a:endParaRPr lang="es-CO" sz="2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220" y="1745492"/>
            <a:ext cx="4658708" cy="285542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397220" y="4792581"/>
            <a:ext cx="4883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hlinkClick r:id="rId5"/>
              </a:rPr>
              <a:t>https://www.youtube.com/watch?v=jJGTt1nXOMI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6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612571" y="365760"/>
            <a:ext cx="6505303" cy="52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397619" y="262966"/>
            <a:ext cx="2723607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 TEXTO</a:t>
            </a: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432765" y="1293847"/>
            <a:ext cx="3905795" cy="52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Conector recto de flecha 17"/>
          <p:cNvCxnSpPr/>
          <p:nvPr/>
        </p:nvCxnSpPr>
        <p:spPr>
          <a:xfrm>
            <a:off x="5834555" y="1073824"/>
            <a:ext cx="30667" cy="220023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>
            <a:off x="5880554" y="2425382"/>
            <a:ext cx="0" cy="4297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2566850" y="2926847"/>
            <a:ext cx="6962503" cy="2702984"/>
          </a:xfrm>
          <a:prstGeom prst="rect">
            <a:avLst/>
          </a:prstGeom>
          <a:solidFill>
            <a:srgbClr val="FFCCFF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encontramos en nuestro  alrededor:  en los  libros de cuentos y poema, en las  revista,  carta, cajas donde  vienen los juguetes y de juegos  de mesa (dominó, parqués), en el  periódico , carteles, valla, fórmula  médica  y  avisos,  cajas donde  viene alimentos  como la avena, la gelatina, bolsas  donde  empacan el arroz, las  galletas y las pastas  la leche,  botella  de agua, en  afiche, boleto,  manuales   de instrucción  entre  otros.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19480">
            <a:off x="1361047" y="331559"/>
            <a:ext cx="1289931" cy="1550788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174273" y="1270621"/>
            <a:ext cx="5747658" cy="1154761"/>
          </a:xfrm>
          <a:prstGeom prst="rect">
            <a:avLst/>
          </a:prstGeom>
          <a:ln w="5715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texto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es  un  conjunto  de palabras escritas,  organizadas  que  dan un mensaje. 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598">
            <a:off x="8887009" y="205038"/>
            <a:ext cx="1737805" cy="16647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90" y="1024525"/>
            <a:ext cx="1914310" cy="208501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4148">
            <a:off x="847201" y="2434216"/>
            <a:ext cx="1513968" cy="176561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610" y="4149527"/>
            <a:ext cx="1477150" cy="18754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72440">
            <a:off x="10454787" y="1053303"/>
            <a:ext cx="1428350" cy="19959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04544">
            <a:off x="9607684" y="2285600"/>
            <a:ext cx="1718360" cy="16101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8908" y="3813852"/>
            <a:ext cx="1727719" cy="23440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941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ORACIÓ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67" y="1274041"/>
            <a:ext cx="4968057" cy="469755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976402" y="5602259"/>
            <a:ext cx="4938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hlinkClick r:id="rId3"/>
              </a:rPr>
              <a:t>https://www.youtube.com/watch?v=5iMqLvK2BKE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078" y="1274041"/>
            <a:ext cx="5272963" cy="419644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60375" y="298580"/>
            <a:ext cx="28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Miércoles </a:t>
            </a:r>
            <a:r>
              <a:rPr lang="es-CO" dirty="0" smtClean="0"/>
              <a:t>1  de junio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4096429" y="375524"/>
            <a:ext cx="375994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200" dirty="0" smtClean="0"/>
              <a:t>ORACIÓN Y SALUDO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27670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echa abajo 8"/>
          <p:cNvSpPr/>
          <p:nvPr/>
        </p:nvSpPr>
        <p:spPr>
          <a:xfrm>
            <a:off x="5854596" y="790674"/>
            <a:ext cx="166533" cy="15076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170001" y="244955"/>
            <a:ext cx="3534770" cy="5459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 MEDIO AMBIENTE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43122" y="1116249"/>
            <a:ext cx="9855135" cy="769441"/>
          </a:xfrm>
          <a:prstGeom prst="rect">
            <a:avLst/>
          </a:prstGeom>
          <a:solidFill>
            <a:srgbClr val="CEFEFE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todo aquello que nos rodea, el cielo, el suelo, el agua, las plantas, los animales y el resto de las personas (con sus  costumbre, valores  sociales,  culturales  y naturales), que se encuentran donde vivimos.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 todo lo  que  existe  en el   el entorno  en el que vivimos.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19" y="2727631"/>
            <a:ext cx="2374686" cy="172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Flecha derecha 16"/>
          <p:cNvSpPr/>
          <p:nvPr/>
        </p:nvSpPr>
        <p:spPr>
          <a:xfrm>
            <a:off x="392496" y="3074365"/>
            <a:ext cx="1501254" cy="5636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ANIMALES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echa izquierda y derecha 18"/>
          <p:cNvSpPr/>
          <p:nvPr/>
        </p:nvSpPr>
        <p:spPr>
          <a:xfrm>
            <a:off x="1646114" y="3685723"/>
            <a:ext cx="1692323" cy="454465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PLANTAS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384" y="2727630"/>
            <a:ext cx="2523286" cy="1721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607" y="3294039"/>
            <a:ext cx="607196" cy="49381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7718" y="2865974"/>
            <a:ext cx="859611" cy="536494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8414" y="1"/>
            <a:ext cx="1107429" cy="93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tángulo 30"/>
          <p:cNvSpPr/>
          <p:nvPr/>
        </p:nvSpPr>
        <p:spPr>
          <a:xfrm>
            <a:off x="8487287" y="3887993"/>
            <a:ext cx="839837" cy="4247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agua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8">
            <a:lum contrast="40000"/>
          </a:blip>
          <a:stretch>
            <a:fillRect/>
          </a:stretch>
        </p:blipFill>
        <p:spPr>
          <a:xfrm>
            <a:off x="914582" y="4808198"/>
            <a:ext cx="2640460" cy="802368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672" y="5624318"/>
            <a:ext cx="1350070" cy="890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2307361" y="5645037"/>
            <a:ext cx="1266890" cy="8696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9258" y="4808198"/>
            <a:ext cx="1119220" cy="17065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4904" y="4704965"/>
            <a:ext cx="1351393" cy="96024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4">
            <a:lum contrast="20000"/>
          </a:blip>
          <a:stretch>
            <a:fillRect/>
          </a:stretch>
        </p:blipFill>
        <p:spPr>
          <a:xfrm>
            <a:off x="7500845" y="5665207"/>
            <a:ext cx="1323477" cy="96903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79910" y="5675413"/>
            <a:ext cx="1334494" cy="99790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67973" y="4695464"/>
            <a:ext cx="1208165" cy="95649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7">
            <a:lum contrast="40000"/>
          </a:blip>
          <a:stretch>
            <a:fillRect/>
          </a:stretch>
        </p:blipFill>
        <p:spPr>
          <a:xfrm>
            <a:off x="8879910" y="4696839"/>
            <a:ext cx="1314450" cy="9564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67973" y="5698757"/>
            <a:ext cx="1208165" cy="97455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7" name="CuadroTexto 46"/>
          <p:cNvSpPr txBox="1"/>
          <p:nvPr/>
        </p:nvSpPr>
        <p:spPr>
          <a:xfrm>
            <a:off x="943592" y="174454"/>
            <a:ext cx="180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lecha izquierda y derecha 47"/>
          <p:cNvSpPr/>
          <p:nvPr/>
        </p:nvSpPr>
        <p:spPr>
          <a:xfrm>
            <a:off x="3732845" y="3565783"/>
            <a:ext cx="4409082" cy="59165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 relacionan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1052774" y="2094621"/>
            <a:ext cx="3409800" cy="461665"/>
          </a:xfrm>
          <a:prstGeom prst="rect">
            <a:avLst/>
          </a:prstGeom>
          <a:solidFill>
            <a:srgbClr val="FFFF66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Seres  vivos  ( bióticos)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CuadroTexto 50"/>
          <p:cNvSpPr txBox="1"/>
          <p:nvPr/>
        </p:nvSpPr>
        <p:spPr>
          <a:xfrm>
            <a:off x="7483106" y="2087731"/>
            <a:ext cx="3515152" cy="461665"/>
          </a:xfrm>
          <a:prstGeom prst="rect">
            <a:avLst/>
          </a:prstGeom>
          <a:solidFill>
            <a:srgbClr val="FFFF66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Seres no vivos  ( abióticos</a:t>
            </a:r>
            <a: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Conector recto de flecha 52"/>
          <p:cNvCxnSpPr/>
          <p:nvPr/>
        </p:nvCxnSpPr>
        <p:spPr>
          <a:xfrm flipH="1">
            <a:off x="2963042" y="3589131"/>
            <a:ext cx="547906" cy="12148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echa izquierda 3"/>
          <p:cNvSpPr/>
          <p:nvPr/>
        </p:nvSpPr>
        <p:spPr>
          <a:xfrm>
            <a:off x="3146644" y="2983474"/>
            <a:ext cx="1466518" cy="650300"/>
          </a:xfrm>
          <a:prstGeom prst="left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Flecha izquierda y derecha 6"/>
          <p:cNvSpPr/>
          <p:nvPr/>
        </p:nvSpPr>
        <p:spPr>
          <a:xfrm>
            <a:off x="4269320" y="2017604"/>
            <a:ext cx="3301060" cy="640255"/>
          </a:xfrm>
          <a:prstGeom prst="left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s-CO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  </a:t>
            </a: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conforman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993229" y="5226393"/>
            <a:ext cx="1306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   otros entornos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88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47"/>
    </mc:Choice>
    <mc:Fallback xmlns="">
      <p:transition spd="slow" advTm="134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7" grpId="0" animBg="1"/>
      <p:bldP spid="19" grpId="0" animBg="1"/>
      <p:bldP spid="31" grpId="0" animBg="1"/>
      <p:bldP spid="48" grpId="0" animBg="1"/>
      <p:bldP spid="50" grpId="0" animBg="1"/>
      <p:bldP spid="51" grpId="0" animBg="1"/>
      <p:bldP spid="4" grpId="0" animBg="1"/>
      <p:bldP spid="7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87800" y="1168607"/>
            <a:ext cx="6416399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es-CO" sz="1600" dirty="0">
                <a:solidFill>
                  <a:srgbClr val="000000"/>
                </a:solidFill>
              </a:rPr>
              <a:t>El  adulto  o acompañante</a:t>
            </a:r>
            <a:endParaRPr lang="es-CO" sz="1600" dirty="0"/>
          </a:p>
          <a:p>
            <a:pPr fontAlgn="base"/>
            <a:r>
              <a:rPr lang="es-CO" sz="1600" dirty="0">
                <a:solidFill>
                  <a:srgbClr val="000000"/>
                </a:solidFill>
              </a:rPr>
              <a:t>realiza  la  lectura  en voz  alta  del texto.</a:t>
            </a:r>
            <a:endParaRPr lang="es-CO" sz="1600" dirty="0"/>
          </a:p>
          <a:p>
            <a:pPr fontAlgn="base"/>
            <a:r>
              <a:rPr lang="es-CO" sz="1600" dirty="0">
                <a:solidFill>
                  <a:srgbClr val="000000"/>
                </a:solidFill>
              </a:rPr>
              <a:t>​</a:t>
            </a:r>
            <a:endParaRPr lang="es-CO" sz="1600" dirty="0"/>
          </a:p>
          <a:p>
            <a:pPr fontAlgn="base"/>
            <a:r>
              <a:rPr lang="es-CO" sz="1600" dirty="0">
                <a:solidFill>
                  <a:srgbClr val="000000"/>
                </a:solidFill>
              </a:rPr>
              <a:t>Realiza  preguntas como:</a:t>
            </a:r>
            <a:endParaRPr lang="es-CO" sz="1600" dirty="0"/>
          </a:p>
          <a:p>
            <a:pPr fontAlgn="base"/>
            <a:r>
              <a:rPr lang="es-CO" sz="1600" dirty="0">
                <a:solidFill>
                  <a:srgbClr val="000000"/>
                </a:solidFill>
              </a:rPr>
              <a:t>1.¿Cuáles son los seres  bióticos (  que  tiene vida) que aparecen  en la imagen?  </a:t>
            </a:r>
          </a:p>
          <a:p>
            <a:pPr fontAlgn="base"/>
            <a:r>
              <a:rPr lang="es-CO" sz="1600" dirty="0">
                <a:solidFill>
                  <a:srgbClr val="000000"/>
                </a:solidFill>
              </a:rPr>
              <a:t> 2.¿ los seres abióticos  (sin vida) ?                    </a:t>
            </a:r>
            <a:endParaRPr lang="es-CO" sz="1600" dirty="0" smtClean="0">
              <a:solidFill>
                <a:srgbClr val="000000"/>
              </a:solidFill>
            </a:endParaRPr>
          </a:p>
          <a:p>
            <a:pPr fontAlgn="base"/>
            <a:r>
              <a:rPr lang="es-CO" sz="1600" dirty="0" smtClean="0">
                <a:solidFill>
                  <a:srgbClr val="000000"/>
                </a:solidFill>
              </a:rPr>
              <a:t> 3</a:t>
            </a:r>
            <a:r>
              <a:rPr lang="es-CO" sz="1600" dirty="0">
                <a:solidFill>
                  <a:srgbClr val="000000"/>
                </a:solidFill>
              </a:rPr>
              <a:t>.¿Cómo  se relacionan  los  seres  abióticos con los bióticos?</a:t>
            </a:r>
            <a:endParaRPr lang="es-CO" sz="1600" dirty="0"/>
          </a:p>
          <a:p>
            <a:pPr fontAlgn="base"/>
            <a:r>
              <a:rPr lang="es-CO" sz="1600" dirty="0">
                <a:solidFill>
                  <a:srgbClr val="000000"/>
                </a:solidFill>
              </a:rPr>
              <a:t>4. Los  objetos  creados por el hombre  son  los  seres inertes  artificiales.                       </a:t>
            </a:r>
            <a:endParaRPr lang="es-CO" sz="1600" dirty="0" smtClean="0">
              <a:solidFill>
                <a:srgbClr val="000000"/>
              </a:solidFill>
            </a:endParaRPr>
          </a:p>
          <a:p>
            <a:pPr fontAlgn="base"/>
            <a:r>
              <a:rPr lang="es-CO" sz="1600" dirty="0" smtClean="0">
                <a:solidFill>
                  <a:srgbClr val="000000"/>
                </a:solidFill>
              </a:rPr>
              <a:t> </a:t>
            </a:r>
            <a:r>
              <a:rPr lang="es-CO" sz="1600" dirty="0">
                <a:solidFill>
                  <a:srgbClr val="000000"/>
                </a:solidFill>
              </a:rPr>
              <a:t>5. ¿ Cómo influyen o afectan la relación  entre  el hombre  y la naturaleza?    </a:t>
            </a:r>
            <a:endParaRPr lang="es-CO" sz="1600" b="0" i="0" dirty="0">
              <a:effectLst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27648" y="357714"/>
            <a:ext cx="673670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2800" dirty="0" smtClean="0"/>
              <a:t>PREGUNTAS  SOBRE  LA IMAGEN  ANTERIOR</a:t>
            </a:r>
            <a:endParaRPr lang="es-CO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524343"/>
              </p:ext>
            </p:extLst>
          </p:nvPr>
        </p:nvGraphicFramePr>
        <p:xfrm>
          <a:off x="1203651" y="4503268"/>
          <a:ext cx="9784696" cy="1853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n de mapa de bits" r:id="rId3" imgW="8183117" imgH="1552792" progId="Paint.Picture">
                  <p:embed/>
                </p:oleObj>
              </mc:Choice>
              <mc:Fallback>
                <p:oleObj name="Imagen de mapa de bits" r:id="rId3" imgW="8183117" imgH="155279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651" y="4503268"/>
                        <a:ext cx="9784696" cy="18530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54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3" y="298579"/>
            <a:ext cx="9324584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4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5362" y="6080839"/>
            <a:ext cx="6178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dirty="0">
                <a:hlinkClick r:id="rId2"/>
              </a:rPr>
              <a:t>https://www.youtube.com/watch?v=amzCnUhoOcs&amp;t=1s</a:t>
            </a:r>
            <a:endParaRPr lang="es-CO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86" y="4254759"/>
            <a:ext cx="7418773" cy="15115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38" y="643334"/>
            <a:ext cx="10745993" cy="34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7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0206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923" y="415687"/>
            <a:ext cx="7251031" cy="9076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CuadroTexto 4"/>
          <p:cNvSpPr txBox="1"/>
          <p:nvPr/>
        </p:nvSpPr>
        <p:spPr>
          <a:xfrm>
            <a:off x="1054766" y="1930173"/>
            <a:ext cx="997818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Muestra  una guía  de materiales  y una lista paso  a paso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674766" y="327851"/>
            <a:ext cx="255470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Seleccionemos  solamente las características  del  texto  instructivo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54766" y="2798636"/>
            <a:ext cx="9978189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Emplean  palabras  que  riman y  forman versos.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054767" y="3667099"/>
            <a:ext cx="99781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El  título   indica  que  se va  a construir.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114923" y="4535562"/>
            <a:ext cx="999824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Emplea  imágenes  para  decorar  la  actividad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114922" y="5470358"/>
            <a:ext cx="999824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s-CO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Muestra  cómo realizar  una  actividad  correctamente.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56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7"/>
    </mc:Choice>
    <mc:Fallback xmlns="">
      <p:transition spd="slow" advTm="58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752" y="329649"/>
            <a:ext cx="6245679" cy="5061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68" y="1040241"/>
            <a:ext cx="5101389" cy="47551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68967" y="1713387"/>
            <a:ext cx="4908885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La  cantidad  de tubos de papel, alambre y cartón necesarios para construir el palo  de lluvia se  encuentran en: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68966" y="4192361"/>
            <a:ext cx="4908885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El  material  que  se dobló para  formar  bolitas, que se introdujeron  en el  tubo  es</a:t>
            </a:r>
            <a:r>
              <a:rPr kumimoji="0" lang="es-C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745750" y="2677288"/>
            <a:ext cx="254267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LISTA  DEL  MERCADO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745750" y="3112437"/>
            <a:ext cx="2542673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LISTA  DEL  </a:t>
            </a:r>
            <a:r>
              <a:rPr kumimoji="0" lang="es-C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MATERIALES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735179" y="3585442"/>
            <a:ext cx="25426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LIBRO  DE MANUALIDAD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18770" y="4863771"/>
            <a:ext cx="173254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PAPEL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718770" y="5354894"/>
            <a:ext cx="173254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718770" y="5861797"/>
            <a:ext cx="173254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ALAMBRE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037" y="1096707"/>
            <a:ext cx="5028090" cy="419048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6525491" y="1847571"/>
            <a:ext cx="4987636" cy="3600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s-C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.¿Que  pasaría  si se  sigue en desorden los  pasos  para  construir  el palo  de lluvia?....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2.¿Qué  pasaría   si la lista  de materiales no  enunciara  todos  los  elementos necesarios para la construcción  el palo  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</a:t>
            </a:r>
            <a:r>
              <a:rPr kumimoji="0" lang="es-CO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 lluvia?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2966" y1="10000" x2="52966" y2="10000"/>
                        <a14:foregroundMark x1="37712" y1="12353" x2="37712" y2="12353"/>
                        <a14:foregroundMark x1="27542" y1="17059" x2="27542" y2="17059"/>
                        <a14:foregroundMark x1="26695" y1="17647" x2="26695" y2="17647"/>
                        <a14:foregroundMark x1="26695" y1="11471" x2="26695" y2="11471"/>
                        <a14:foregroundMark x1="32203" y1="15294" x2="32203" y2="15294"/>
                        <a14:foregroundMark x1="33051" y1="21471" x2="33051" y2="21471"/>
                        <a14:foregroundMark x1="35593" y1="25294" x2="35593" y2="25294"/>
                        <a14:foregroundMark x1="35593" y1="25294" x2="35593" y2="25294"/>
                        <a14:foregroundMark x1="36441" y1="25294" x2="36441" y2="25294"/>
                        <a14:foregroundMark x1="36441" y1="25294" x2="36441" y2="25294"/>
                        <a14:foregroundMark x1="37712" y1="25294" x2="37712" y2="25294"/>
                        <a14:foregroundMark x1="45339" y1="32941" x2="45339" y2="32941"/>
                        <a14:foregroundMark x1="45339" y1="32941" x2="45339" y2="32941"/>
                        <a14:foregroundMark x1="45339" y1="32941" x2="45339" y2="32941"/>
                        <a14:foregroundMark x1="28814" y1="49706" x2="28814" y2="49706"/>
                        <a14:foregroundMark x1="23305" y1="50588" x2="23305" y2="50588"/>
                        <a14:foregroundMark x1="21186" y1="50588" x2="21186" y2="50588"/>
                        <a14:foregroundMark x1="21186" y1="50588" x2="21186" y2="50588"/>
                        <a14:foregroundMark x1="12288" y1="52647" x2="12288" y2="52647"/>
                        <a14:foregroundMark x1="12288" y1="52647" x2="12288" y2="52647"/>
                        <a14:foregroundMark x1="12288" y1="52647" x2="12288" y2="52647"/>
                        <a14:foregroundMark x1="12288" y1="52647" x2="12288" y2="52647"/>
                        <a14:foregroundMark x1="78390" y1="50588" x2="78390" y2="50588"/>
                        <a14:foregroundMark x1="78390" y1="50588" x2="78390" y2="50588"/>
                        <a14:foregroundMark x1="68220" y1="48235" x2="68220" y2="48235"/>
                        <a14:foregroundMark x1="61864" y1="22941" x2="61864" y2="22941"/>
                        <a14:foregroundMark x1="61864" y1="22353" x2="61864" y2="22353"/>
                        <a14:foregroundMark x1="61864" y1="22353" x2="61864" y2="22353"/>
                        <a14:foregroundMark x1="61864" y1="22353" x2="61864" y2="22353"/>
                        <a14:foregroundMark x1="60593" y1="20000" x2="60593" y2="20000"/>
                        <a14:foregroundMark x1="59746" y1="17647" x2="59746" y2="17647"/>
                        <a14:foregroundMark x1="59746" y1="17647" x2="59746" y2="17647"/>
                        <a14:foregroundMark x1="60593" y1="13824" x2="60593" y2="13824"/>
                        <a14:foregroundMark x1="62712" y1="13824" x2="62712" y2="13824"/>
                        <a14:foregroundMark x1="62712" y1="13824" x2="62712" y2="13824"/>
                        <a14:foregroundMark x1="67373" y1="12353" x2="67373" y2="12353"/>
                        <a14:foregroundMark x1="75000" y1="15294" x2="73729" y2="21471"/>
                        <a14:foregroundMark x1="73729" y1="21471" x2="73729" y2="21471"/>
                        <a14:foregroundMark x1="73729" y1="21471" x2="73729" y2="21471"/>
                        <a14:foregroundMark x1="61864" y1="27647" x2="61864" y2="27647"/>
                        <a14:foregroundMark x1="60593" y1="28235" x2="60593" y2="28235"/>
                        <a14:foregroundMark x1="92373" y1="52059" x2="92373" y2="52059"/>
                        <a14:foregroundMark x1="67373" y1="92353" x2="67373" y2="92353"/>
                        <a14:foregroundMark x1="72881" y1="92353" x2="72881" y2="92353"/>
                        <a14:foregroundMark x1="72881" y1="92353" x2="72881" y2="92353"/>
                        <a14:foregroundMark x1="73729" y1="93235" x2="73729" y2="93235"/>
                        <a14:foregroundMark x1="75847" y1="93824" x2="75847" y2="93824"/>
                        <a14:foregroundMark x1="75847" y1="95294" x2="75847" y2="95294"/>
                        <a14:foregroundMark x1="69492" y1="90000" x2="69492" y2="90000"/>
                        <a14:foregroundMark x1="66102" y1="84706" x2="66102" y2="84706"/>
                        <a14:foregroundMark x1="65254" y1="80294" x2="65254" y2="80294"/>
                        <a14:foregroundMark x1="61864" y1="74118" x2="61864" y2="74118"/>
                        <a14:foregroundMark x1="61864" y1="71765" x2="61864" y2="71765"/>
                        <a14:foregroundMark x1="61864" y1="69412" x2="61864" y2="69412"/>
                        <a14:foregroundMark x1="59746" y1="67059" x2="59746" y2="67059"/>
                        <a14:foregroundMark x1="59746" y1="67059" x2="59746" y2="67059"/>
                        <a14:foregroundMark x1="58475" y1="64118" x2="58475" y2="64118"/>
                        <a14:foregroundMark x1="58475" y1="62647" x2="58475" y2="62647"/>
                        <a14:foregroundMark x1="58475" y1="62647" x2="58475" y2="62647"/>
                        <a14:foregroundMark x1="51695" y1="52647" x2="51695" y2="52647"/>
                        <a14:foregroundMark x1="51695" y1="52647" x2="51695" y2="52647"/>
                        <a14:foregroundMark x1="50847" y1="54118" x2="51695" y2="57353"/>
                        <a14:foregroundMark x1="49576" y1="62647" x2="49576" y2="62647"/>
                        <a14:foregroundMark x1="47458" y1="65588" x2="45339" y2="68824"/>
                        <a14:foregroundMark x1="45339" y1="68824" x2="45339" y2="68824"/>
                        <a14:foregroundMark x1="41102" y1="70294" x2="41102" y2="74706"/>
                        <a14:foregroundMark x1="39831" y1="77059" x2="38559" y2="79412"/>
                        <a14:foregroundMark x1="36441" y1="83824" x2="36441" y2="87647"/>
                        <a14:foregroundMark x1="36441" y1="88529" x2="35593" y2="90882"/>
                        <a14:foregroundMark x1="35593" y1="90882" x2="35593" y2="90882"/>
                        <a14:foregroundMark x1="35593" y1="90882" x2="32203" y2="92353"/>
                        <a14:foregroundMark x1="30932" y1="92353" x2="30932" y2="92353"/>
                        <a14:foregroundMark x1="30932" y1="92353" x2="30932" y2="92353"/>
                        <a14:foregroundMark x1="27542" y1="92353" x2="26695" y2="93824"/>
                        <a14:foregroundMark x1="26695" y1="93824" x2="25424" y2="95294"/>
                        <a14:foregroundMark x1="30085" y1="96176" x2="30085" y2="96176"/>
                        <a14:foregroundMark x1="30085" y1="96176" x2="30085" y2="96176"/>
                        <a14:foregroundMark x1="30932" y1="96176" x2="30932" y2="96176"/>
                        <a14:foregroundMark x1="28814" y1="93235" x2="28814" y2="93235"/>
                        <a14:foregroundMark x1="28814" y1="93235" x2="28814" y2="93235"/>
                        <a14:foregroundMark x1="8051" y1="55882" x2="8051" y2="55882"/>
                        <a14:foregroundMark x1="8051" y1="55882" x2="8051" y2="55882"/>
                        <a14:foregroundMark x1="8051" y1="55882" x2="8051" y2="55882"/>
                        <a14:foregroundMark x1="48729" y1="26176" x2="48729" y2="26176"/>
                        <a14:foregroundMark x1="45339" y1="19118" x2="45339" y2="19118"/>
                        <a14:foregroundMark x1="45339" y1="19118" x2="45339" y2="19118"/>
                        <a14:foregroundMark x1="45339" y1="18529" x2="45339" y2="18529"/>
                        <a14:foregroundMark x1="45339" y1="22353" x2="45339" y2="22353"/>
                        <a14:foregroundMark x1="38559" y1="24412" x2="38559" y2="24412"/>
                        <a14:foregroundMark x1="38559" y1="24412" x2="38559" y2="24412"/>
                        <a14:foregroundMark x1="38559" y1="24412" x2="38559" y2="24412"/>
                        <a14:foregroundMark x1="25424" y1="47059" x2="25424" y2="47059"/>
                        <a14:foregroundMark x1="21610" y1="50000" x2="21610" y2="50000"/>
                        <a14:foregroundMark x1="21610" y1="50000" x2="21610" y2="50000"/>
                        <a14:foregroundMark x1="19492" y1="50588" x2="19492" y2="50588"/>
                        <a14:foregroundMark x1="17373" y1="50588" x2="17373" y2="50588"/>
                        <a14:foregroundMark x1="9322" y1="52059" x2="9322" y2="52059"/>
                        <a14:foregroundMark x1="5508" y1="52059" x2="5508" y2="52059"/>
                        <a14:foregroundMark x1="5508" y1="52059" x2="5508" y2="52059"/>
                        <a14:foregroundMark x1="90254" y1="56765" x2="90254" y2="56765"/>
                        <a14:foregroundMark x1="86441" y1="52647" x2="86441" y2="52647"/>
                        <a14:foregroundMark x1="84322" y1="50000" x2="84322" y2="50000"/>
                        <a14:foregroundMark x1="84322" y1="50000" x2="84322" y2="50000"/>
                        <a14:foregroundMark x1="83475" y1="49118" x2="83475" y2="49118"/>
                        <a14:foregroundMark x1="72034" y1="47059" x2="72034" y2="47059"/>
                        <a14:foregroundMark x1="72034" y1="47059" x2="72034" y2="47059"/>
                        <a14:foregroundMark x1="72034" y1="47059" x2="63136" y2="47059"/>
                        <a14:foregroundMark x1="63136" y1="47059" x2="60169" y2="49118"/>
                        <a14:foregroundMark x1="50847" y1="50000" x2="50847" y2="50000"/>
                        <a14:foregroundMark x1="47881" y1="50588" x2="47881" y2="50588"/>
                        <a14:foregroundMark x1="47034" y1="50588" x2="47034" y2="50588"/>
                        <a14:foregroundMark x1="39831" y1="49118" x2="39831" y2="49118"/>
                        <a14:foregroundMark x1="38559" y1="49118" x2="38559" y2="49118"/>
                        <a14:foregroundMark x1="37712" y1="46471" x2="37712" y2="46471"/>
                        <a14:foregroundMark x1="36864" y1="44118" x2="36864" y2="44118"/>
                        <a14:foregroundMark x1="34746" y1="29412" x2="34746" y2="29412"/>
                        <a14:foregroundMark x1="30508" y1="25294" x2="30508" y2="25294"/>
                        <a14:foregroundMark x1="25424" y1="22353" x2="25424" y2="22353"/>
                        <a14:foregroundMark x1="25424" y1="22353" x2="25424" y2="22353"/>
                        <a14:foregroundMark x1="31780" y1="28235" x2="36864" y2="31471"/>
                        <a14:foregroundMark x1="42797" y1="40882" x2="42797" y2="40882"/>
                        <a14:foregroundMark x1="48729" y1="40882" x2="48729" y2="40882"/>
                        <a14:foregroundMark x1="48729" y1="40882" x2="48729" y2="40882"/>
                        <a14:foregroundMark x1="50847" y1="35000" x2="50847" y2="35000"/>
                        <a14:foregroundMark x1="50847" y1="35000" x2="50847" y2="35000"/>
                        <a14:foregroundMark x1="50847" y1="35000" x2="50847" y2="35000"/>
                        <a14:foregroundMark x1="52119" y1="36471" x2="53814" y2="38529"/>
                        <a14:foregroundMark x1="55085" y1="42059" x2="56780" y2="45588"/>
                        <a14:foregroundMark x1="56780" y1="45588" x2="56780" y2="45588"/>
                        <a14:foregroundMark x1="56780" y1="47647" x2="56780" y2="47647"/>
                        <a14:foregroundMark x1="56780" y1="50588" x2="56780" y2="56765"/>
                        <a14:foregroundMark x1="55932" y1="59706" x2="52966" y2="66176"/>
                        <a14:foregroundMark x1="40678" y1="58235" x2="40678" y2="58235"/>
                        <a14:foregroundMark x1="40678" y1="57647" x2="40678" y2="57647"/>
                        <a14:foregroundMark x1="42797" y1="69412" x2="42797" y2="71765"/>
                        <a14:foregroundMark x1="47034" y1="77353" x2="47034" y2="77353"/>
                        <a14:foregroundMark x1="47034" y1="75882" x2="47034" y2="75882"/>
                        <a14:foregroundMark x1="75000" y1="96176" x2="75000" y2="96176"/>
                        <a14:foregroundMark x1="75000" y1="96176" x2="75000" y2="96176"/>
                        <a14:foregroundMark x1="71186" y1="95588" x2="71186" y2="95588"/>
                        <a14:foregroundMark x1="71186" y1="95588" x2="71186" y2="95588"/>
                        <a14:foregroundMark x1="71186" y1="95588" x2="71186" y2="95588"/>
                        <a14:foregroundMark x1="58051" y1="69412" x2="58051" y2="69412"/>
                        <a14:foregroundMark x1="88559" y1="54118" x2="88559" y2="54118"/>
                        <a14:foregroundMark x1="78390" y1="46471" x2="78390" y2="46471"/>
                        <a14:foregroundMark x1="55932" y1="38529" x2="55932" y2="38529"/>
                        <a14:foregroundMark x1="47034" y1="39412" x2="47034" y2="39412"/>
                        <a14:foregroundMark x1="21610" y1="51176" x2="21610" y2="51176"/>
                        <a14:foregroundMark x1="60169" y1="30294" x2="60169" y2="28235"/>
                        <a14:foregroundMark x1="61864" y1="7647" x2="61864" y2="7647"/>
                        <a14:foregroundMark x1="61017" y1="4118" x2="61017" y2="4118"/>
                        <a14:foregroundMark x1="60169" y1="4118" x2="56780" y2="4118"/>
                        <a14:foregroundMark x1="44915" y1="4118" x2="40678" y2="5000"/>
                        <a14:foregroundMark x1="36864" y1="5000" x2="36864" y2="5000"/>
                        <a14:foregroundMark x1="35593" y1="5588" x2="35593" y2="5588"/>
                        <a14:foregroundMark x1="35593" y1="5588" x2="35593" y2="5588"/>
                        <a14:foregroundMark x1="38559" y1="5588" x2="41949" y2="5000"/>
                        <a14:foregroundMark x1="43644" y1="5000" x2="43644" y2="5000"/>
                        <a14:foregroundMark x1="47034" y1="5000" x2="47034" y2="5000"/>
                        <a14:foregroundMark x1="50000" y1="5000" x2="56780" y2="5588"/>
                        <a14:foregroundMark x1="60169" y1="5588" x2="63136" y2="6176"/>
                        <a14:foregroundMark x1="66949" y1="7647" x2="69068" y2="7647"/>
                        <a14:foregroundMark x1="71186" y1="7647" x2="71186" y2="7647"/>
                        <a14:foregroundMark x1="71186" y1="7647" x2="71186" y2="7647"/>
                        <a14:foregroundMark x1="71186" y1="7647" x2="71186" y2="7647"/>
                        <a14:foregroundMark x1="75000" y1="11176" x2="75000" y2="11176"/>
                        <a14:foregroundMark x1="75000" y1="16765" x2="75000" y2="16765"/>
                        <a14:foregroundMark x1="75000" y1="18235" x2="75000" y2="18235"/>
                        <a14:foregroundMark x1="66949" y1="97059" x2="63983" y2="97059"/>
                        <a14:foregroundMark x1="61864" y1="97059" x2="61864" y2="97059"/>
                        <a14:foregroundMark x1="38559" y1="95588" x2="38559" y2="95588"/>
                        <a14:foregroundMark x1="38559" y1="95588" x2="33898" y2="95588"/>
                        <a14:foregroundMark x1="27542" y1="92647" x2="22458" y2="92647"/>
                        <a14:foregroundMark x1="21610" y1="92647" x2="21610" y2="92647"/>
                        <a14:foregroundMark x1="21610" y1="94118" x2="21610" y2="94118"/>
                        <a14:foregroundMark x1="73305" y1="93529" x2="73305" y2="93529"/>
                        <a14:foregroundMark x1="61864" y1="50000" x2="61864" y2="50000"/>
                        <a14:foregroundMark x1="61017" y1="50000" x2="61017" y2="50000"/>
                        <a14:foregroundMark x1="45763" y1="41471" x2="45763" y2="41471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8423" y="4710545"/>
            <a:ext cx="1368852" cy="1972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41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45"/>
    </mc:Choice>
    <mc:Fallback xmlns="">
      <p:transition spd="slow" advTm="6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15909" y="2780294"/>
            <a:ext cx="2769326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PORTADORES  DE TEXTO  INSTRUCTIVO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951" y="308580"/>
            <a:ext cx="1928430" cy="20475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78" y="635716"/>
            <a:ext cx="2841612" cy="50117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179" y="967934"/>
            <a:ext cx="2791126" cy="52333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5" name="Conector recto de flecha 4"/>
          <p:cNvCxnSpPr>
            <a:stCxn id="2" idx="0"/>
          </p:cNvCxnSpPr>
          <p:nvPr/>
        </p:nvCxnSpPr>
        <p:spPr>
          <a:xfrm flipV="1">
            <a:off x="5700572" y="2512890"/>
            <a:ext cx="1776319" cy="26740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stCxn id="2" idx="0"/>
            <a:endCxn id="3" idx="2"/>
          </p:cNvCxnSpPr>
          <p:nvPr/>
        </p:nvCxnSpPr>
        <p:spPr>
          <a:xfrm flipH="1" flipV="1">
            <a:off x="4408166" y="2356088"/>
            <a:ext cx="1292406" cy="42420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>
            <a:stCxn id="2" idx="1"/>
            <a:endCxn id="6" idx="3"/>
          </p:cNvCxnSpPr>
          <p:nvPr/>
        </p:nvCxnSpPr>
        <p:spPr>
          <a:xfrm flipH="1" flipV="1">
            <a:off x="3022790" y="3141584"/>
            <a:ext cx="1293119" cy="33120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stCxn id="2" idx="2"/>
          </p:cNvCxnSpPr>
          <p:nvPr/>
        </p:nvCxnSpPr>
        <p:spPr>
          <a:xfrm flipH="1">
            <a:off x="4309477" y="4165289"/>
            <a:ext cx="1391095" cy="41549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stCxn id="2" idx="2"/>
          </p:cNvCxnSpPr>
          <p:nvPr/>
        </p:nvCxnSpPr>
        <p:spPr>
          <a:xfrm>
            <a:off x="5700572" y="4165289"/>
            <a:ext cx="1074067" cy="41549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stCxn id="2" idx="3"/>
            <a:endCxn id="8" idx="1"/>
          </p:cNvCxnSpPr>
          <p:nvPr/>
        </p:nvCxnSpPr>
        <p:spPr>
          <a:xfrm>
            <a:off x="7085235" y="3472792"/>
            <a:ext cx="2112944" cy="1118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06361">
            <a:off x="6059596" y="4434204"/>
            <a:ext cx="2724524" cy="1859992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91687">
            <a:off x="6551510" y="415437"/>
            <a:ext cx="2673297" cy="2151802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92671">
            <a:off x="2788030" y="4449354"/>
            <a:ext cx="2421703" cy="186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119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7"/>
    </mc:Choice>
    <mc:Fallback xmlns="">
      <p:transition spd="slow" advTm="6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24354" y="558243"/>
            <a:ext cx="8932984" cy="175432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fontAlgn="base"/>
            <a:r>
              <a:rPr lang="es-CO" sz="3600" b="0" i="0" dirty="0" smtClean="0">
                <a:solidFill>
                  <a:srgbClr val="000000"/>
                </a:solidFill>
                <a:effectLst/>
                <a:latin typeface="Blackadder ITC" panose="04020505051007020D02" pitchFamily="82" charset="0"/>
              </a:rPr>
              <a:t>La madre Tierra está herida; necesita niños reflexivos, cuidadosos y activos para protegerla del futuro”</a:t>
            </a:r>
            <a:endParaRPr lang="es-CO" sz="3600" b="0" i="0" dirty="0" smtClean="0">
              <a:effectLst/>
              <a:latin typeface="Blackadder ITC" panose="04020505051007020D02" pitchFamily="82" charset="0"/>
            </a:endParaRPr>
          </a:p>
          <a:p>
            <a:pPr algn="ctr" fontAlgn="base"/>
            <a:r>
              <a:rPr lang="es-CO" sz="3600" b="0" i="0" dirty="0" smtClean="0">
                <a:solidFill>
                  <a:srgbClr val="000000"/>
                </a:solidFill>
                <a:effectLst/>
                <a:latin typeface="Blackadder ITC" panose="04020505051007020D02" pitchFamily="82" charset="0"/>
              </a:rPr>
              <a:t>Leonardo DiCaprio</a:t>
            </a:r>
            <a:endParaRPr lang="es-CO" sz="3600" b="0" i="0" dirty="0">
              <a:effectLst/>
              <a:latin typeface="Blackadder ITC" panose="04020505051007020D02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281" y="2862985"/>
            <a:ext cx="3770226" cy="33841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89" y="2862985"/>
            <a:ext cx="3432663" cy="32204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836" y="2862985"/>
            <a:ext cx="3207518" cy="338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2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471" y="1194318"/>
            <a:ext cx="5233696" cy="429208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52" y="1194318"/>
            <a:ext cx="5702826" cy="47292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220686" y="354563"/>
            <a:ext cx="854684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MOLINETE   DE PAPEL: INSTRUCTIVO</a:t>
            </a:r>
            <a:endParaRPr lang="es-CO" sz="3600" dirty="0"/>
          </a:p>
        </p:txBody>
      </p:sp>
      <p:sp>
        <p:nvSpPr>
          <p:cNvPr id="7" name="Rectángulo 6"/>
          <p:cNvSpPr/>
          <p:nvPr/>
        </p:nvSpPr>
        <p:spPr>
          <a:xfrm>
            <a:off x="4015157" y="6117016"/>
            <a:ext cx="546046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O" sz="2000" dirty="0"/>
              <a:t>https://</a:t>
            </a:r>
            <a:r>
              <a:rPr lang="es-CO" sz="2000" dirty="0">
                <a:hlinkClick r:id="rId4"/>
              </a:rPr>
              <a:t>www.youtube.com/watch?v=sO6PyoSECao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3458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6" y="298581"/>
            <a:ext cx="11250760" cy="62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69" y="1038376"/>
            <a:ext cx="5307990" cy="462731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76" y="1038377"/>
            <a:ext cx="5522259" cy="462731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2796987" y="269823"/>
            <a:ext cx="740484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2000" dirty="0" smtClean="0"/>
              <a:t>Compara  estos dos paisajes y comenta   con tus  compañeros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12901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199779" y="3140253"/>
            <a:ext cx="339782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es-CO" sz="135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es-CO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623246" y="577996"/>
            <a:ext cx="3408218" cy="59093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Nací para cuidar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el 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Universo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Que nadie me lo ensucie,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que nadie meta miedos,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que nadie llore nunca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debajo de los cielos.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Nací para cuidar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esto que veo.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El Dios de las 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estrellas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me puso aquí, en el 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medio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Quería que yo fuera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su joven jardinero.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Nací para cuidar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esto que veo.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Lo cuido con la nieve</a:t>
            </a:r>
            <a:b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más blanca de los besos.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José González Torices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9369138" y="366279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348125" y="447249"/>
            <a:ext cx="3563713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POEMA: 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  MEDIO  AMBIENTE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334" y="1487285"/>
            <a:ext cx="2481292" cy="231644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CuadroTexto 6"/>
          <p:cNvSpPr txBox="1"/>
          <p:nvPr/>
        </p:nvSpPr>
        <p:spPr>
          <a:xfrm>
            <a:off x="2546713" y="4030980"/>
            <a:ext cx="3166536" cy="226985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Nací para cuidar esto que veo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Nací para cuidar</a:t>
            </a:r>
            <a:b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esto que veo:</a:t>
            </a:r>
            <a:b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para cuidar la </a:t>
            </a: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lluvia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</a:t>
            </a:r>
            <a:b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para cuidar el </a:t>
            </a:r>
            <a:r>
              <a:rPr kumimoji="0" 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viento</a:t>
            </a: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</a:t>
            </a:r>
            <a:b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para cuidar al ave,</a:t>
            </a:r>
            <a:b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s-C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al pez y a lo pequeño.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678318" y="6289284"/>
            <a:ext cx="2022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APRÉNDELO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Niños De Dibujo De La Familia Feliz En Un Trozo De Papel Ilustraciones  Vectoriales, Clip Art Vectorizado Libre De Derechos. Image 12826217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8" y="605337"/>
            <a:ext cx="4655126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rma libre 2"/>
          <p:cNvSpPr/>
          <p:nvPr/>
        </p:nvSpPr>
        <p:spPr>
          <a:xfrm>
            <a:off x="1094509" y="4572000"/>
            <a:ext cx="942109" cy="220178"/>
          </a:xfrm>
          <a:custGeom>
            <a:avLst/>
            <a:gdLst>
              <a:gd name="connsiteX0" fmla="*/ 0 w 942109"/>
              <a:gd name="connsiteY0" fmla="*/ 0 h 220178"/>
              <a:gd name="connsiteX1" fmla="*/ 207818 w 942109"/>
              <a:gd name="connsiteY1" fmla="*/ 207818 h 220178"/>
              <a:gd name="connsiteX2" fmla="*/ 471055 w 942109"/>
              <a:gd name="connsiteY2" fmla="*/ 166255 h 220178"/>
              <a:gd name="connsiteX3" fmla="*/ 623455 w 942109"/>
              <a:gd name="connsiteY3" fmla="*/ 152400 h 220178"/>
              <a:gd name="connsiteX4" fmla="*/ 706582 w 942109"/>
              <a:gd name="connsiteY4" fmla="*/ 124691 h 220178"/>
              <a:gd name="connsiteX5" fmla="*/ 817418 w 942109"/>
              <a:gd name="connsiteY5" fmla="*/ 96982 h 220178"/>
              <a:gd name="connsiteX6" fmla="*/ 900546 w 942109"/>
              <a:gd name="connsiteY6" fmla="*/ 69273 h 220178"/>
              <a:gd name="connsiteX7" fmla="*/ 942109 w 942109"/>
              <a:gd name="connsiteY7" fmla="*/ 55418 h 22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2109" h="220178">
                <a:moveTo>
                  <a:pt x="0" y="0"/>
                </a:moveTo>
                <a:cubicBezTo>
                  <a:pt x="69273" y="69273"/>
                  <a:pt x="117928" y="168866"/>
                  <a:pt x="207818" y="207818"/>
                </a:cubicBezTo>
                <a:cubicBezTo>
                  <a:pt x="300915" y="248160"/>
                  <a:pt x="384237" y="177831"/>
                  <a:pt x="471055" y="166255"/>
                </a:cubicBezTo>
                <a:cubicBezTo>
                  <a:pt x="521617" y="159513"/>
                  <a:pt x="572655" y="157018"/>
                  <a:pt x="623455" y="152400"/>
                </a:cubicBezTo>
                <a:cubicBezTo>
                  <a:pt x="651164" y="143164"/>
                  <a:pt x="678246" y="131775"/>
                  <a:pt x="706582" y="124691"/>
                </a:cubicBezTo>
                <a:cubicBezTo>
                  <a:pt x="743527" y="115455"/>
                  <a:pt x="781290" y="109025"/>
                  <a:pt x="817418" y="96982"/>
                </a:cubicBezTo>
                <a:lnTo>
                  <a:pt x="900546" y="69273"/>
                </a:lnTo>
                <a:lnTo>
                  <a:pt x="942109" y="5541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rma libre 3"/>
          <p:cNvSpPr/>
          <p:nvPr/>
        </p:nvSpPr>
        <p:spPr>
          <a:xfrm>
            <a:off x="2729345" y="4447309"/>
            <a:ext cx="443346" cy="14366"/>
          </a:xfrm>
          <a:custGeom>
            <a:avLst/>
            <a:gdLst>
              <a:gd name="connsiteX0" fmla="*/ 0 w 443346"/>
              <a:gd name="connsiteY0" fmla="*/ 0 h 14366"/>
              <a:gd name="connsiteX1" fmla="*/ 443346 w 443346"/>
              <a:gd name="connsiteY1" fmla="*/ 13855 h 1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3346" h="14366">
                <a:moveTo>
                  <a:pt x="0" y="0"/>
                </a:moveTo>
                <a:cubicBezTo>
                  <a:pt x="295420" y="18464"/>
                  <a:pt x="147638" y="13855"/>
                  <a:pt x="443346" y="138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3934691" y="3879273"/>
            <a:ext cx="2008909" cy="665018"/>
          </a:xfrm>
          <a:custGeom>
            <a:avLst/>
            <a:gdLst>
              <a:gd name="connsiteX0" fmla="*/ 0 w 2008909"/>
              <a:gd name="connsiteY0" fmla="*/ 665018 h 665018"/>
              <a:gd name="connsiteX1" fmla="*/ 152400 w 2008909"/>
              <a:gd name="connsiteY1" fmla="*/ 609600 h 665018"/>
              <a:gd name="connsiteX2" fmla="*/ 207818 w 2008909"/>
              <a:gd name="connsiteY2" fmla="*/ 595745 h 665018"/>
              <a:gd name="connsiteX3" fmla="*/ 263236 w 2008909"/>
              <a:gd name="connsiteY3" fmla="*/ 568036 h 665018"/>
              <a:gd name="connsiteX4" fmla="*/ 346364 w 2008909"/>
              <a:gd name="connsiteY4" fmla="*/ 540327 h 665018"/>
              <a:gd name="connsiteX5" fmla="*/ 387927 w 2008909"/>
              <a:gd name="connsiteY5" fmla="*/ 526472 h 665018"/>
              <a:gd name="connsiteX6" fmla="*/ 429491 w 2008909"/>
              <a:gd name="connsiteY6" fmla="*/ 512618 h 665018"/>
              <a:gd name="connsiteX7" fmla="*/ 512618 w 2008909"/>
              <a:gd name="connsiteY7" fmla="*/ 471054 h 665018"/>
              <a:gd name="connsiteX8" fmla="*/ 609600 w 2008909"/>
              <a:gd name="connsiteY8" fmla="*/ 429491 h 665018"/>
              <a:gd name="connsiteX9" fmla="*/ 665018 w 2008909"/>
              <a:gd name="connsiteY9" fmla="*/ 387927 h 665018"/>
              <a:gd name="connsiteX10" fmla="*/ 748145 w 2008909"/>
              <a:gd name="connsiteY10" fmla="*/ 360218 h 665018"/>
              <a:gd name="connsiteX11" fmla="*/ 900545 w 2008909"/>
              <a:gd name="connsiteY11" fmla="*/ 277091 h 665018"/>
              <a:gd name="connsiteX12" fmla="*/ 942109 w 2008909"/>
              <a:gd name="connsiteY12" fmla="*/ 263236 h 665018"/>
              <a:gd name="connsiteX13" fmla="*/ 1039091 w 2008909"/>
              <a:gd name="connsiteY13" fmla="*/ 207818 h 665018"/>
              <a:gd name="connsiteX14" fmla="*/ 1080654 w 2008909"/>
              <a:gd name="connsiteY14" fmla="*/ 193963 h 665018"/>
              <a:gd name="connsiteX15" fmla="*/ 1149927 w 2008909"/>
              <a:gd name="connsiteY15" fmla="*/ 152400 h 665018"/>
              <a:gd name="connsiteX16" fmla="*/ 1191491 w 2008909"/>
              <a:gd name="connsiteY16" fmla="*/ 124691 h 665018"/>
              <a:gd name="connsiteX17" fmla="*/ 1246909 w 2008909"/>
              <a:gd name="connsiteY17" fmla="*/ 110836 h 665018"/>
              <a:gd name="connsiteX18" fmla="*/ 1330036 w 2008909"/>
              <a:gd name="connsiteY18" fmla="*/ 83127 h 665018"/>
              <a:gd name="connsiteX19" fmla="*/ 1371600 w 2008909"/>
              <a:gd name="connsiteY19" fmla="*/ 69272 h 665018"/>
              <a:gd name="connsiteX20" fmla="*/ 1496291 w 2008909"/>
              <a:gd name="connsiteY20" fmla="*/ 13854 h 665018"/>
              <a:gd name="connsiteX21" fmla="*/ 1537854 w 2008909"/>
              <a:gd name="connsiteY21" fmla="*/ 0 h 665018"/>
              <a:gd name="connsiteX22" fmla="*/ 2008909 w 2008909"/>
              <a:gd name="connsiteY22" fmla="*/ 13854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08909" h="665018">
                <a:moveTo>
                  <a:pt x="0" y="665018"/>
                </a:moveTo>
                <a:cubicBezTo>
                  <a:pt x="45910" y="646654"/>
                  <a:pt x="104967" y="621459"/>
                  <a:pt x="152400" y="609600"/>
                </a:cubicBezTo>
                <a:cubicBezTo>
                  <a:pt x="170873" y="604982"/>
                  <a:pt x="189989" y="602431"/>
                  <a:pt x="207818" y="595745"/>
                </a:cubicBezTo>
                <a:cubicBezTo>
                  <a:pt x="227156" y="588493"/>
                  <a:pt x="244060" y="575706"/>
                  <a:pt x="263236" y="568036"/>
                </a:cubicBezTo>
                <a:cubicBezTo>
                  <a:pt x="290355" y="557188"/>
                  <a:pt x="318655" y="549564"/>
                  <a:pt x="346364" y="540327"/>
                </a:cubicBezTo>
                <a:lnTo>
                  <a:pt x="387927" y="526472"/>
                </a:lnTo>
                <a:lnTo>
                  <a:pt x="429491" y="512618"/>
                </a:lnTo>
                <a:cubicBezTo>
                  <a:pt x="509363" y="459369"/>
                  <a:pt x="432315" y="505470"/>
                  <a:pt x="512618" y="471054"/>
                </a:cubicBezTo>
                <a:cubicBezTo>
                  <a:pt x="632446" y="419699"/>
                  <a:pt x="512134" y="461978"/>
                  <a:pt x="609600" y="429491"/>
                </a:cubicBezTo>
                <a:cubicBezTo>
                  <a:pt x="628073" y="415636"/>
                  <a:pt x="644365" y="398254"/>
                  <a:pt x="665018" y="387927"/>
                </a:cubicBezTo>
                <a:cubicBezTo>
                  <a:pt x="691142" y="374865"/>
                  <a:pt x="748145" y="360218"/>
                  <a:pt x="748145" y="360218"/>
                </a:cubicBezTo>
                <a:cubicBezTo>
                  <a:pt x="798736" y="326491"/>
                  <a:pt x="837680" y="298046"/>
                  <a:pt x="900545" y="277091"/>
                </a:cubicBezTo>
                <a:cubicBezTo>
                  <a:pt x="914400" y="272473"/>
                  <a:pt x="928686" y="268989"/>
                  <a:pt x="942109" y="263236"/>
                </a:cubicBezTo>
                <a:cubicBezTo>
                  <a:pt x="1112118" y="190374"/>
                  <a:pt x="899963" y="277383"/>
                  <a:pt x="1039091" y="207818"/>
                </a:cubicBezTo>
                <a:cubicBezTo>
                  <a:pt x="1052153" y="201287"/>
                  <a:pt x="1066800" y="198581"/>
                  <a:pt x="1080654" y="193963"/>
                </a:cubicBezTo>
                <a:cubicBezTo>
                  <a:pt x="1134779" y="139840"/>
                  <a:pt x="1077986" y="188370"/>
                  <a:pt x="1149927" y="152400"/>
                </a:cubicBezTo>
                <a:cubicBezTo>
                  <a:pt x="1164820" y="144953"/>
                  <a:pt x="1176186" y="131250"/>
                  <a:pt x="1191491" y="124691"/>
                </a:cubicBezTo>
                <a:cubicBezTo>
                  <a:pt x="1208993" y="117190"/>
                  <a:pt x="1228671" y="116308"/>
                  <a:pt x="1246909" y="110836"/>
                </a:cubicBezTo>
                <a:cubicBezTo>
                  <a:pt x="1274885" y="102443"/>
                  <a:pt x="1302327" y="92363"/>
                  <a:pt x="1330036" y="83127"/>
                </a:cubicBezTo>
                <a:cubicBezTo>
                  <a:pt x="1343891" y="78509"/>
                  <a:pt x="1359449" y="77373"/>
                  <a:pt x="1371600" y="69272"/>
                </a:cubicBezTo>
                <a:cubicBezTo>
                  <a:pt x="1437466" y="25362"/>
                  <a:pt x="1397368" y="46828"/>
                  <a:pt x="1496291" y="13854"/>
                </a:cubicBezTo>
                <a:lnTo>
                  <a:pt x="1537854" y="0"/>
                </a:lnTo>
                <a:cubicBezTo>
                  <a:pt x="1916506" y="15776"/>
                  <a:pt x="1759431" y="13854"/>
                  <a:pt x="2008909" y="1385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rma libre 5"/>
          <p:cNvSpPr/>
          <p:nvPr/>
        </p:nvSpPr>
        <p:spPr>
          <a:xfrm>
            <a:off x="6871855" y="3934691"/>
            <a:ext cx="2646218" cy="265183"/>
          </a:xfrm>
          <a:custGeom>
            <a:avLst/>
            <a:gdLst>
              <a:gd name="connsiteX0" fmla="*/ 0 w 2646218"/>
              <a:gd name="connsiteY0" fmla="*/ 0 h 265183"/>
              <a:gd name="connsiteX1" fmla="*/ 263236 w 2646218"/>
              <a:gd name="connsiteY1" fmla="*/ 41564 h 265183"/>
              <a:gd name="connsiteX2" fmla="*/ 387927 w 2646218"/>
              <a:gd name="connsiteY2" fmla="*/ 69273 h 265183"/>
              <a:gd name="connsiteX3" fmla="*/ 471054 w 2646218"/>
              <a:gd name="connsiteY3" fmla="*/ 83127 h 265183"/>
              <a:gd name="connsiteX4" fmla="*/ 803563 w 2646218"/>
              <a:gd name="connsiteY4" fmla="*/ 110836 h 265183"/>
              <a:gd name="connsiteX5" fmla="*/ 886690 w 2646218"/>
              <a:gd name="connsiteY5" fmla="*/ 138545 h 265183"/>
              <a:gd name="connsiteX6" fmla="*/ 1191490 w 2646218"/>
              <a:gd name="connsiteY6" fmla="*/ 166254 h 265183"/>
              <a:gd name="connsiteX7" fmla="*/ 1537854 w 2646218"/>
              <a:gd name="connsiteY7" fmla="*/ 207818 h 265183"/>
              <a:gd name="connsiteX8" fmla="*/ 2521527 w 2646218"/>
              <a:gd name="connsiteY8" fmla="*/ 221673 h 265183"/>
              <a:gd name="connsiteX9" fmla="*/ 2563090 w 2646218"/>
              <a:gd name="connsiteY9" fmla="*/ 235527 h 265183"/>
              <a:gd name="connsiteX10" fmla="*/ 2604654 w 2646218"/>
              <a:gd name="connsiteY10" fmla="*/ 263236 h 265183"/>
              <a:gd name="connsiteX11" fmla="*/ 2646218 w 2646218"/>
              <a:gd name="connsiteY11" fmla="*/ 263236 h 26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6218" h="265183">
                <a:moveTo>
                  <a:pt x="0" y="0"/>
                </a:moveTo>
                <a:cubicBezTo>
                  <a:pt x="147828" y="59132"/>
                  <a:pt x="-3420" y="6782"/>
                  <a:pt x="263236" y="41564"/>
                </a:cubicBezTo>
                <a:cubicBezTo>
                  <a:pt x="305456" y="47071"/>
                  <a:pt x="346176" y="60923"/>
                  <a:pt x="387927" y="69273"/>
                </a:cubicBezTo>
                <a:cubicBezTo>
                  <a:pt x="415473" y="74782"/>
                  <a:pt x="443209" y="79414"/>
                  <a:pt x="471054" y="83127"/>
                </a:cubicBezTo>
                <a:cubicBezTo>
                  <a:pt x="600196" y="100346"/>
                  <a:pt x="661182" y="101344"/>
                  <a:pt x="803563" y="110836"/>
                </a:cubicBezTo>
                <a:cubicBezTo>
                  <a:pt x="831272" y="120072"/>
                  <a:pt x="858230" y="131977"/>
                  <a:pt x="886690" y="138545"/>
                </a:cubicBezTo>
                <a:cubicBezTo>
                  <a:pt x="963632" y="156301"/>
                  <a:pt x="1139813" y="162809"/>
                  <a:pt x="1191490" y="166254"/>
                </a:cubicBezTo>
                <a:cubicBezTo>
                  <a:pt x="1321190" y="192195"/>
                  <a:pt x="1357931" y="201886"/>
                  <a:pt x="1537854" y="207818"/>
                </a:cubicBezTo>
                <a:cubicBezTo>
                  <a:pt x="1865599" y="218623"/>
                  <a:pt x="2193636" y="217055"/>
                  <a:pt x="2521527" y="221673"/>
                </a:cubicBezTo>
                <a:cubicBezTo>
                  <a:pt x="2535381" y="226291"/>
                  <a:pt x="2550028" y="228996"/>
                  <a:pt x="2563090" y="235527"/>
                </a:cubicBezTo>
                <a:cubicBezTo>
                  <a:pt x="2577983" y="242974"/>
                  <a:pt x="2588857" y="257970"/>
                  <a:pt x="2604654" y="263236"/>
                </a:cubicBezTo>
                <a:cubicBezTo>
                  <a:pt x="2617798" y="267617"/>
                  <a:pt x="2632363" y="263236"/>
                  <a:pt x="2646218" y="2632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1094509" y="5209309"/>
            <a:ext cx="692727" cy="0"/>
          </a:xfrm>
          <a:custGeom>
            <a:avLst/>
            <a:gdLst>
              <a:gd name="connsiteX0" fmla="*/ 0 w 692727"/>
              <a:gd name="connsiteY0" fmla="*/ 0 h 0"/>
              <a:gd name="connsiteX1" fmla="*/ 692727 w 69272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2727">
                <a:moveTo>
                  <a:pt x="0" y="0"/>
                </a:moveTo>
                <a:lnTo>
                  <a:pt x="692727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2867891" y="5167745"/>
            <a:ext cx="387927" cy="44398"/>
          </a:xfrm>
          <a:custGeom>
            <a:avLst/>
            <a:gdLst>
              <a:gd name="connsiteX0" fmla="*/ 0 w 387927"/>
              <a:gd name="connsiteY0" fmla="*/ 0 h 44398"/>
              <a:gd name="connsiteX1" fmla="*/ 83127 w 387927"/>
              <a:gd name="connsiteY1" fmla="*/ 27710 h 44398"/>
              <a:gd name="connsiteX2" fmla="*/ 387927 w 387927"/>
              <a:gd name="connsiteY2" fmla="*/ 41564 h 4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927" h="44398">
                <a:moveTo>
                  <a:pt x="0" y="0"/>
                </a:moveTo>
                <a:cubicBezTo>
                  <a:pt x="27709" y="9237"/>
                  <a:pt x="54791" y="20626"/>
                  <a:pt x="83127" y="27710"/>
                </a:cubicBezTo>
                <a:cubicBezTo>
                  <a:pt x="187130" y="53711"/>
                  <a:pt x="274968" y="41564"/>
                  <a:pt x="387927" y="415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3740727" y="5056541"/>
            <a:ext cx="678873" cy="28077"/>
          </a:xfrm>
          <a:custGeom>
            <a:avLst/>
            <a:gdLst>
              <a:gd name="connsiteX0" fmla="*/ 0 w 678873"/>
              <a:gd name="connsiteY0" fmla="*/ 28077 h 28077"/>
              <a:gd name="connsiteX1" fmla="*/ 678873 w 678873"/>
              <a:gd name="connsiteY1" fmla="*/ 14223 h 2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8873" h="28077">
                <a:moveTo>
                  <a:pt x="0" y="28077"/>
                </a:moveTo>
                <a:cubicBezTo>
                  <a:pt x="268527" y="-25626"/>
                  <a:pt x="45725" y="14223"/>
                  <a:pt x="678873" y="1422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4793673" y="5126182"/>
            <a:ext cx="914400" cy="41563"/>
          </a:xfrm>
          <a:custGeom>
            <a:avLst/>
            <a:gdLst>
              <a:gd name="connsiteX0" fmla="*/ 0 w 914400"/>
              <a:gd name="connsiteY0" fmla="*/ 41563 h 41563"/>
              <a:gd name="connsiteX1" fmla="*/ 360218 w 914400"/>
              <a:gd name="connsiteY1" fmla="*/ 13854 h 41563"/>
              <a:gd name="connsiteX2" fmla="*/ 568036 w 914400"/>
              <a:gd name="connsiteY2" fmla="*/ 0 h 41563"/>
              <a:gd name="connsiteX3" fmla="*/ 872836 w 914400"/>
              <a:gd name="connsiteY3" fmla="*/ 13854 h 41563"/>
              <a:gd name="connsiteX4" fmla="*/ 914400 w 914400"/>
              <a:gd name="connsiteY4" fmla="*/ 27709 h 4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41563">
                <a:moveTo>
                  <a:pt x="0" y="41563"/>
                </a:moveTo>
                <a:lnTo>
                  <a:pt x="360218" y="13854"/>
                </a:lnTo>
                <a:cubicBezTo>
                  <a:pt x="429459" y="8788"/>
                  <a:pt x="498610" y="0"/>
                  <a:pt x="568036" y="0"/>
                </a:cubicBezTo>
                <a:cubicBezTo>
                  <a:pt x="669741" y="0"/>
                  <a:pt x="771236" y="9236"/>
                  <a:pt x="872836" y="13854"/>
                </a:cubicBezTo>
                <a:lnTo>
                  <a:pt x="914400" y="2770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orma libre 10"/>
          <p:cNvSpPr/>
          <p:nvPr/>
        </p:nvSpPr>
        <p:spPr>
          <a:xfrm>
            <a:off x="7245927" y="5070764"/>
            <a:ext cx="692728" cy="55418"/>
          </a:xfrm>
          <a:custGeom>
            <a:avLst/>
            <a:gdLst>
              <a:gd name="connsiteX0" fmla="*/ 0 w 692728"/>
              <a:gd name="connsiteY0" fmla="*/ 55418 h 55418"/>
              <a:gd name="connsiteX1" fmla="*/ 152400 w 692728"/>
              <a:gd name="connsiteY1" fmla="*/ 41563 h 55418"/>
              <a:gd name="connsiteX2" fmla="*/ 193964 w 692728"/>
              <a:gd name="connsiteY2" fmla="*/ 27709 h 55418"/>
              <a:gd name="connsiteX3" fmla="*/ 651164 w 692728"/>
              <a:gd name="connsiteY3" fmla="*/ 13854 h 55418"/>
              <a:gd name="connsiteX4" fmla="*/ 692728 w 692728"/>
              <a:gd name="connsiteY4" fmla="*/ 0 h 5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28" h="55418">
                <a:moveTo>
                  <a:pt x="0" y="55418"/>
                </a:moveTo>
                <a:cubicBezTo>
                  <a:pt x="50800" y="50800"/>
                  <a:pt x="101903" y="48777"/>
                  <a:pt x="152400" y="41563"/>
                </a:cubicBezTo>
                <a:cubicBezTo>
                  <a:pt x="166857" y="39498"/>
                  <a:pt x="179382" y="28519"/>
                  <a:pt x="193964" y="27709"/>
                </a:cubicBezTo>
                <a:cubicBezTo>
                  <a:pt x="346199" y="19252"/>
                  <a:pt x="498764" y="18472"/>
                  <a:pt x="651164" y="13854"/>
                </a:cubicBezTo>
                <a:lnTo>
                  <a:pt x="69272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rma libre 11"/>
          <p:cNvSpPr/>
          <p:nvPr/>
        </p:nvSpPr>
        <p:spPr>
          <a:xfrm>
            <a:off x="8409709" y="5126182"/>
            <a:ext cx="1427018" cy="0"/>
          </a:xfrm>
          <a:custGeom>
            <a:avLst/>
            <a:gdLst>
              <a:gd name="connsiteX0" fmla="*/ 0 w 1427018"/>
              <a:gd name="connsiteY0" fmla="*/ 0 h 0"/>
              <a:gd name="connsiteX1" fmla="*/ 1427018 w 14270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27018">
                <a:moveTo>
                  <a:pt x="0" y="0"/>
                </a:moveTo>
                <a:lnTo>
                  <a:pt x="1427018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rma libre 12"/>
          <p:cNvSpPr/>
          <p:nvPr/>
        </p:nvSpPr>
        <p:spPr>
          <a:xfrm>
            <a:off x="1094509" y="4599709"/>
            <a:ext cx="83843" cy="609600"/>
          </a:xfrm>
          <a:custGeom>
            <a:avLst/>
            <a:gdLst>
              <a:gd name="connsiteX0" fmla="*/ 0 w 83843"/>
              <a:gd name="connsiteY0" fmla="*/ 0 h 609600"/>
              <a:gd name="connsiteX1" fmla="*/ 13855 w 83843"/>
              <a:gd name="connsiteY1" fmla="*/ 69273 h 609600"/>
              <a:gd name="connsiteX2" fmla="*/ 41564 w 83843"/>
              <a:gd name="connsiteY2" fmla="*/ 152400 h 609600"/>
              <a:gd name="connsiteX3" fmla="*/ 55418 w 83843"/>
              <a:gd name="connsiteY3" fmla="*/ 235527 h 609600"/>
              <a:gd name="connsiteX4" fmla="*/ 83127 w 83843"/>
              <a:gd name="connsiteY4" fmla="*/ 277091 h 609600"/>
              <a:gd name="connsiteX5" fmla="*/ 69273 w 83843"/>
              <a:gd name="connsiteY5" fmla="*/ 554182 h 609600"/>
              <a:gd name="connsiteX6" fmla="*/ 69273 w 83843"/>
              <a:gd name="connsiteY6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43" h="609600">
                <a:moveTo>
                  <a:pt x="0" y="0"/>
                </a:moveTo>
                <a:cubicBezTo>
                  <a:pt x="4618" y="23091"/>
                  <a:pt x="7659" y="46554"/>
                  <a:pt x="13855" y="69273"/>
                </a:cubicBezTo>
                <a:cubicBezTo>
                  <a:pt x="21540" y="97452"/>
                  <a:pt x="41564" y="152400"/>
                  <a:pt x="41564" y="152400"/>
                </a:cubicBezTo>
                <a:cubicBezTo>
                  <a:pt x="46182" y="180109"/>
                  <a:pt x="46535" y="208877"/>
                  <a:pt x="55418" y="235527"/>
                </a:cubicBezTo>
                <a:cubicBezTo>
                  <a:pt x="60683" y="251324"/>
                  <a:pt x="82404" y="260456"/>
                  <a:pt x="83127" y="277091"/>
                </a:cubicBezTo>
                <a:cubicBezTo>
                  <a:pt x="87144" y="369483"/>
                  <a:pt x="73123" y="461783"/>
                  <a:pt x="69273" y="554182"/>
                </a:cubicBezTo>
                <a:cubicBezTo>
                  <a:pt x="68504" y="572639"/>
                  <a:pt x="69273" y="591127"/>
                  <a:pt x="69273" y="6096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orma libre 13"/>
          <p:cNvSpPr/>
          <p:nvPr/>
        </p:nvSpPr>
        <p:spPr>
          <a:xfrm>
            <a:off x="9490364" y="4197927"/>
            <a:ext cx="221672" cy="942109"/>
          </a:xfrm>
          <a:custGeom>
            <a:avLst/>
            <a:gdLst>
              <a:gd name="connsiteX0" fmla="*/ 0 w 221672"/>
              <a:gd name="connsiteY0" fmla="*/ 0 h 942109"/>
              <a:gd name="connsiteX1" fmla="*/ 27709 w 221672"/>
              <a:gd name="connsiteY1" fmla="*/ 138546 h 942109"/>
              <a:gd name="connsiteX2" fmla="*/ 41563 w 221672"/>
              <a:gd name="connsiteY2" fmla="*/ 249382 h 942109"/>
              <a:gd name="connsiteX3" fmla="*/ 69272 w 221672"/>
              <a:gd name="connsiteY3" fmla="*/ 332509 h 942109"/>
              <a:gd name="connsiteX4" fmla="*/ 83127 w 221672"/>
              <a:gd name="connsiteY4" fmla="*/ 387928 h 942109"/>
              <a:gd name="connsiteX5" fmla="*/ 96981 w 221672"/>
              <a:gd name="connsiteY5" fmla="*/ 429491 h 942109"/>
              <a:gd name="connsiteX6" fmla="*/ 124691 w 221672"/>
              <a:gd name="connsiteY6" fmla="*/ 540328 h 942109"/>
              <a:gd name="connsiteX7" fmla="*/ 180109 w 221672"/>
              <a:gd name="connsiteY7" fmla="*/ 623455 h 942109"/>
              <a:gd name="connsiteX8" fmla="*/ 207818 w 221672"/>
              <a:gd name="connsiteY8" fmla="*/ 706582 h 942109"/>
              <a:gd name="connsiteX9" fmla="*/ 221672 w 221672"/>
              <a:gd name="connsiteY9" fmla="*/ 942109 h 9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1672" h="942109">
                <a:moveTo>
                  <a:pt x="0" y="0"/>
                </a:moveTo>
                <a:cubicBezTo>
                  <a:pt x="9236" y="46182"/>
                  <a:pt x="19966" y="92090"/>
                  <a:pt x="27709" y="138546"/>
                </a:cubicBezTo>
                <a:cubicBezTo>
                  <a:pt x="33830" y="175272"/>
                  <a:pt x="33762" y="212976"/>
                  <a:pt x="41563" y="249382"/>
                </a:cubicBezTo>
                <a:cubicBezTo>
                  <a:pt x="47683" y="277942"/>
                  <a:pt x="62188" y="304173"/>
                  <a:pt x="69272" y="332509"/>
                </a:cubicBezTo>
                <a:cubicBezTo>
                  <a:pt x="73890" y="350982"/>
                  <a:pt x="77896" y="369619"/>
                  <a:pt x="83127" y="387928"/>
                </a:cubicBezTo>
                <a:cubicBezTo>
                  <a:pt x="87139" y="401970"/>
                  <a:pt x="93439" y="415323"/>
                  <a:pt x="96981" y="429491"/>
                </a:cubicBezTo>
                <a:cubicBezTo>
                  <a:pt x="102565" y="451825"/>
                  <a:pt x="110295" y="514416"/>
                  <a:pt x="124691" y="540328"/>
                </a:cubicBezTo>
                <a:cubicBezTo>
                  <a:pt x="140864" y="569439"/>
                  <a:pt x="180109" y="623455"/>
                  <a:pt x="180109" y="623455"/>
                </a:cubicBezTo>
                <a:cubicBezTo>
                  <a:pt x="189345" y="651164"/>
                  <a:pt x="205996" y="677431"/>
                  <a:pt x="207818" y="706582"/>
                </a:cubicBezTo>
                <a:cubicBezTo>
                  <a:pt x="221960" y="932864"/>
                  <a:pt x="221672" y="854220"/>
                  <a:pt x="221672" y="942109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136953" y="3147646"/>
            <a:ext cx="5543040" cy="288387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201" y="1141920"/>
            <a:ext cx="5584371" cy="113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86" y="150054"/>
            <a:ext cx="5625193" cy="9878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317" y="1247407"/>
            <a:ext cx="8317809" cy="505664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19055" y="32217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823855" y="30370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2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128655" y="296141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3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488874" y="297470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4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488874" y="34063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5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93527" y="402848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Elipse 9"/>
          <p:cNvSpPr/>
          <p:nvPr/>
        </p:nvSpPr>
        <p:spPr>
          <a:xfrm>
            <a:off x="4582391" y="2341412"/>
            <a:ext cx="152400" cy="1385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/>
          <p:cNvSpPr/>
          <p:nvPr/>
        </p:nvSpPr>
        <p:spPr>
          <a:xfrm>
            <a:off x="4883727" y="2369121"/>
            <a:ext cx="152400" cy="1385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5180977" y="2355270"/>
            <a:ext cx="152400" cy="1385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/>
          <p:cNvSpPr/>
          <p:nvPr/>
        </p:nvSpPr>
        <p:spPr>
          <a:xfrm>
            <a:off x="5427937" y="2341412"/>
            <a:ext cx="152400" cy="1385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/>
          <p:cNvSpPr/>
          <p:nvPr/>
        </p:nvSpPr>
        <p:spPr>
          <a:xfrm>
            <a:off x="5713222" y="2355270"/>
            <a:ext cx="152400" cy="1385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/>
          <p:cNvSpPr/>
          <p:nvPr/>
        </p:nvSpPr>
        <p:spPr>
          <a:xfrm>
            <a:off x="6777510" y="2368852"/>
            <a:ext cx="152400" cy="1385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Forma libre 17"/>
          <p:cNvSpPr/>
          <p:nvPr/>
        </p:nvSpPr>
        <p:spPr>
          <a:xfrm>
            <a:off x="4433455" y="2230032"/>
            <a:ext cx="1650909" cy="416186"/>
          </a:xfrm>
          <a:custGeom>
            <a:avLst/>
            <a:gdLst>
              <a:gd name="connsiteX0" fmla="*/ 1266205 w 1282278"/>
              <a:gd name="connsiteY0" fmla="*/ 333059 h 416186"/>
              <a:gd name="connsiteX1" fmla="*/ 1266205 w 1282278"/>
              <a:gd name="connsiteY1" fmla="*/ 125241 h 416186"/>
              <a:gd name="connsiteX2" fmla="*/ 1238496 w 1282278"/>
              <a:gd name="connsiteY2" fmla="*/ 42113 h 416186"/>
              <a:gd name="connsiteX3" fmla="*/ 1196932 w 1282278"/>
              <a:gd name="connsiteY3" fmla="*/ 14404 h 416186"/>
              <a:gd name="connsiteX4" fmla="*/ 781296 w 1282278"/>
              <a:gd name="connsiteY4" fmla="*/ 42113 h 416186"/>
              <a:gd name="connsiteX5" fmla="*/ 448787 w 1282278"/>
              <a:gd name="connsiteY5" fmla="*/ 28259 h 416186"/>
              <a:gd name="connsiteX6" fmla="*/ 74714 w 1282278"/>
              <a:gd name="connsiteY6" fmla="*/ 14404 h 416186"/>
              <a:gd name="connsiteX7" fmla="*/ 5441 w 1282278"/>
              <a:gd name="connsiteY7" fmla="*/ 69823 h 416186"/>
              <a:gd name="connsiteX8" fmla="*/ 60859 w 1282278"/>
              <a:gd name="connsiteY8" fmla="*/ 277641 h 416186"/>
              <a:gd name="connsiteX9" fmla="*/ 143987 w 1282278"/>
              <a:gd name="connsiteY9" fmla="*/ 333059 h 416186"/>
              <a:gd name="connsiteX10" fmla="*/ 268678 w 1282278"/>
              <a:gd name="connsiteY10" fmla="*/ 388477 h 416186"/>
              <a:gd name="connsiteX11" fmla="*/ 490350 w 1282278"/>
              <a:gd name="connsiteY11" fmla="*/ 416186 h 416186"/>
              <a:gd name="connsiteX12" fmla="*/ 947550 w 1282278"/>
              <a:gd name="connsiteY12" fmla="*/ 402332 h 416186"/>
              <a:gd name="connsiteX13" fmla="*/ 1113805 w 1282278"/>
              <a:gd name="connsiteY13" fmla="*/ 360768 h 416186"/>
              <a:gd name="connsiteX14" fmla="*/ 1155369 w 1282278"/>
              <a:gd name="connsiteY14" fmla="*/ 346913 h 416186"/>
              <a:gd name="connsiteX15" fmla="*/ 1196932 w 1282278"/>
              <a:gd name="connsiteY15" fmla="*/ 333059 h 416186"/>
              <a:gd name="connsiteX16" fmla="*/ 1252350 w 1282278"/>
              <a:gd name="connsiteY16" fmla="*/ 222223 h 4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82278" h="416186">
                <a:moveTo>
                  <a:pt x="1266205" y="333059"/>
                </a:moveTo>
                <a:cubicBezTo>
                  <a:pt x="1285449" y="236833"/>
                  <a:pt x="1289717" y="250641"/>
                  <a:pt x="1266205" y="125241"/>
                </a:cubicBezTo>
                <a:cubicBezTo>
                  <a:pt x="1260822" y="96533"/>
                  <a:pt x="1262799" y="58315"/>
                  <a:pt x="1238496" y="42113"/>
                </a:cubicBezTo>
                <a:lnTo>
                  <a:pt x="1196932" y="14404"/>
                </a:lnTo>
                <a:cubicBezTo>
                  <a:pt x="1083474" y="23859"/>
                  <a:pt x="882947" y="42113"/>
                  <a:pt x="781296" y="42113"/>
                </a:cubicBezTo>
                <a:cubicBezTo>
                  <a:pt x="670364" y="42113"/>
                  <a:pt x="559623" y="32877"/>
                  <a:pt x="448787" y="28259"/>
                </a:cubicBezTo>
                <a:cubicBezTo>
                  <a:pt x="214050" y="-10864"/>
                  <a:pt x="338590" y="-3187"/>
                  <a:pt x="74714" y="14404"/>
                </a:cubicBezTo>
                <a:cubicBezTo>
                  <a:pt x="71354" y="16644"/>
                  <a:pt x="6428" y="56002"/>
                  <a:pt x="5441" y="69823"/>
                </a:cubicBezTo>
                <a:cubicBezTo>
                  <a:pt x="-2863" y="186081"/>
                  <a:pt x="-11645" y="221249"/>
                  <a:pt x="60859" y="277641"/>
                </a:cubicBezTo>
                <a:cubicBezTo>
                  <a:pt x="87146" y="298087"/>
                  <a:pt x="116278" y="314586"/>
                  <a:pt x="143987" y="333059"/>
                </a:cubicBezTo>
                <a:cubicBezTo>
                  <a:pt x="188164" y="362510"/>
                  <a:pt x="207799" y="380867"/>
                  <a:pt x="268678" y="388477"/>
                </a:cubicBezTo>
                <a:lnTo>
                  <a:pt x="490350" y="416186"/>
                </a:lnTo>
                <a:cubicBezTo>
                  <a:pt x="642750" y="411568"/>
                  <a:pt x="795280" y="410141"/>
                  <a:pt x="947550" y="402332"/>
                </a:cubicBezTo>
                <a:cubicBezTo>
                  <a:pt x="1013693" y="398940"/>
                  <a:pt x="1051643" y="381489"/>
                  <a:pt x="1113805" y="360768"/>
                </a:cubicBezTo>
                <a:lnTo>
                  <a:pt x="1155369" y="346913"/>
                </a:lnTo>
                <a:lnTo>
                  <a:pt x="1196932" y="333059"/>
                </a:lnTo>
                <a:cubicBezTo>
                  <a:pt x="1257473" y="242247"/>
                  <a:pt x="1252350" y="283234"/>
                  <a:pt x="1252350" y="222223"/>
                </a:cubicBezTo>
              </a:path>
            </a:pathLst>
          </a:custGeom>
          <a:noFill/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Forma libre 18"/>
          <p:cNvSpPr/>
          <p:nvPr/>
        </p:nvSpPr>
        <p:spPr>
          <a:xfrm>
            <a:off x="6636327" y="2230085"/>
            <a:ext cx="488369" cy="346860"/>
          </a:xfrm>
          <a:custGeom>
            <a:avLst/>
            <a:gdLst>
              <a:gd name="connsiteX0" fmla="*/ 374073 w 488369"/>
              <a:gd name="connsiteY0" fmla="*/ 497 h 346860"/>
              <a:gd name="connsiteX1" fmla="*/ 180109 w 488369"/>
              <a:gd name="connsiteY1" fmla="*/ 14351 h 346860"/>
              <a:gd name="connsiteX2" fmla="*/ 96982 w 488369"/>
              <a:gd name="connsiteY2" fmla="*/ 42060 h 346860"/>
              <a:gd name="connsiteX3" fmla="*/ 55418 w 488369"/>
              <a:gd name="connsiteY3" fmla="*/ 69770 h 346860"/>
              <a:gd name="connsiteX4" fmla="*/ 13855 w 488369"/>
              <a:gd name="connsiteY4" fmla="*/ 83624 h 346860"/>
              <a:gd name="connsiteX5" fmla="*/ 0 w 488369"/>
              <a:gd name="connsiteY5" fmla="*/ 125188 h 346860"/>
              <a:gd name="connsiteX6" fmla="*/ 55418 w 488369"/>
              <a:gd name="connsiteY6" fmla="*/ 208315 h 346860"/>
              <a:gd name="connsiteX7" fmla="*/ 96982 w 488369"/>
              <a:gd name="connsiteY7" fmla="*/ 291442 h 346860"/>
              <a:gd name="connsiteX8" fmla="*/ 180109 w 488369"/>
              <a:gd name="connsiteY8" fmla="*/ 346860 h 346860"/>
              <a:gd name="connsiteX9" fmla="*/ 387928 w 488369"/>
              <a:gd name="connsiteY9" fmla="*/ 333006 h 346860"/>
              <a:gd name="connsiteX10" fmla="*/ 471055 w 488369"/>
              <a:gd name="connsiteY10" fmla="*/ 249879 h 346860"/>
              <a:gd name="connsiteX11" fmla="*/ 471055 w 488369"/>
              <a:gd name="connsiteY11" fmla="*/ 125188 h 346860"/>
              <a:gd name="connsiteX12" fmla="*/ 429491 w 488369"/>
              <a:gd name="connsiteY12" fmla="*/ 97479 h 346860"/>
              <a:gd name="connsiteX13" fmla="*/ 346364 w 488369"/>
              <a:gd name="connsiteY13" fmla="*/ 69770 h 346860"/>
              <a:gd name="connsiteX14" fmla="*/ 221673 w 488369"/>
              <a:gd name="connsiteY14" fmla="*/ 497 h 346860"/>
              <a:gd name="connsiteX15" fmla="*/ 207818 w 488369"/>
              <a:gd name="connsiteY15" fmla="*/ 497 h 3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8369" h="346860">
                <a:moveTo>
                  <a:pt x="374073" y="497"/>
                </a:moveTo>
                <a:cubicBezTo>
                  <a:pt x="309418" y="5115"/>
                  <a:pt x="244211" y="4736"/>
                  <a:pt x="180109" y="14351"/>
                </a:cubicBezTo>
                <a:cubicBezTo>
                  <a:pt x="151224" y="18684"/>
                  <a:pt x="96982" y="42060"/>
                  <a:pt x="96982" y="42060"/>
                </a:cubicBezTo>
                <a:cubicBezTo>
                  <a:pt x="83127" y="51297"/>
                  <a:pt x="70311" y="62323"/>
                  <a:pt x="55418" y="69770"/>
                </a:cubicBezTo>
                <a:cubicBezTo>
                  <a:pt x="42356" y="76301"/>
                  <a:pt x="24181" y="73298"/>
                  <a:pt x="13855" y="83624"/>
                </a:cubicBezTo>
                <a:cubicBezTo>
                  <a:pt x="3528" y="93951"/>
                  <a:pt x="4618" y="111333"/>
                  <a:pt x="0" y="125188"/>
                </a:cubicBezTo>
                <a:cubicBezTo>
                  <a:pt x="32944" y="224016"/>
                  <a:pt x="-13769" y="104533"/>
                  <a:pt x="55418" y="208315"/>
                </a:cubicBezTo>
                <a:cubicBezTo>
                  <a:pt x="89017" y="258714"/>
                  <a:pt x="44664" y="245664"/>
                  <a:pt x="96982" y="291442"/>
                </a:cubicBezTo>
                <a:cubicBezTo>
                  <a:pt x="122044" y="313372"/>
                  <a:pt x="180109" y="346860"/>
                  <a:pt x="180109" y="346860"/>
                </a:cubicBezTo>
                <a:lnTo>
                  <a:pt x="387928" y="333006"/>
                </a:lnTo>
                <a:cubicBezTo>
                  <a:pt x="425104" y="320614"/>
                  <a:pt x="471055" y="249879"/>
                  <a:pt x="471055" y="249879"/>
                </a:cubicBezTo>
                <a:cubicBezTo>
                  <a:pt x="487031" y="201948"/>
                  <a:pt x="500314" y="183706"/>
                  <a:pt x="471055" y="125188"/>
                </a:cubicBezTo>
                <a:cubicBezTo>
                  <a:pt x="463608" y="110295"/>
                  <a:pt x="444707" y="104242"/>
                  <a:pt x="429491" y="97479"/>
                </a:cubicBezTo>
                <a:cubicBezTo>
                  <a:pt x="402801" y="85617"/>
                  <a:pt x="346364" y="69770"/>
                  <a:pt x="346364" y="69770"/>
                </a:cubicBezTo>
                <a:cubicBezTo>
                  <a:pt x="284448" y="28492"/>
                  <a:pt x="280200" y="15128"/>
                  <a:pt x="221673" y="497"/>
                </a:cubicBezTo>
                <a:cubicBezTo>
                  <a:pt x="217193" y="-623"/>
                  <a:pt x="212436" y="497"/>
                  <a:pt x="207818" y="497"/>
                </a:cubicBezTo>
              </a:path>
            </a:pathLst>
          </a:custGeom>
          <a:noFill/>
          <a:ln w="2857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/>
          <p:cNvSpPr txBox="1"/>
          <p:nvPr/>
        </p:nvSpPr>
        <p:spPr>
          <a:xfrm>
            <a:off x="6138168" y="2045686"/>
            <a:ext cx="26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/>
              <a:t>+</a:t>
            </a:r>
            <a:endParaRPr lang="es-CO" sz="36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7237862" y="2102457"/>
            <a:ext cx="734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 smtClean="0"/>
              <a:t>=</a:t>
            </a:r>
            <a:endParaRPr lang="es-CO" sz="32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839122" y="2163851"/>
            <a:ext cx="479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>
                <a:solidFill>
                  <a:schemeClr val="bg1"/>
                </a:solidFill>
              </a:rPr>
              <a:t>6</a:t>
            </a:r>
            <a:endParaRPr lang="es-C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7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60" y="2256732"/>
            <a:ext cx="4627295" cy="32874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108364" y="4591575"/>
            <a:ext cx="360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1</a:t>
            </a:r>
            <a:endParaRPr lang="es-CO" sz="28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969326" y="4329965"/>
            <a:ext cx="44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/>
              <a:t>3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144979" y="4591575"/>
            <a:ext cx="44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2</a:t>
            </a:r>
            <a:endParaRPr lang="es-CO" sz="2800" dirty="0"/>
          </a:p>
        </p:txBody>
      </p:sp>
      <p:sp>
        <p:nvSpPr>
          <p:cNvPr id="7" name="Rectángulo 6"/>
          <p:cNvSpPr/>
          <p:nvPr/>
        </p:nvSpPr>
        <p:spPr>
          <a:xfrm>
            <a:off x="5223225" y="306748"/>
            <a:ext cx="6359175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es-CO" b="1" i="0" dirty="0" smtClean="0">
                <a:effectLst/>
                <a:latin typeface="din-next-w01-light"/>
              </a:rPr>
              <a:t>La  gallina </a:t>
            </a:r>
            <a:r>
              <a:rPr lang="es-CO" b="1" i="0" dirty="0" smtClean="0">
                <a:solidFill>
                  <a:srgbClr val="FF0000"/>
                </a:solidFill>
                <a:effectLst/>
                <a:latin typeface="din-next-w01-light"/>
              </a:rPr>
              <a:t> Inés</a:t>
            </a:r>
            <a:r>
              <a:rPr lang="es-CO" b="1" i="0" dirty="0" smtClean="0">
                <a:effectLst/>
                <a:latin typeface="din-next-w01-light"/>
              </a:rPr>
              <a:t> puso  6  huevos.                                                                                 En  su nido tiene 3.</a:t>
            </a:r>
            <a:endParaRPr lang="es-CO" b="0" i="0" dirty="0" smtClean="0">
              <a:effectLst/>
            </a:endParaRPr>
          </a:p>
          <a:p>
            <a:pPr fontAlgn="base"/>
            <a:r>
              <a:rPr lang="es-CO" b="1" i="0" dirty="0" smtClean="0">
                <a:effectLst/>
                <a:latin typeface="din-next-w01-light"/>
              </a:rPr>
              <a:t>La  caja  que  contiene los  huevos  que completa la cantidad  de huevos  que  puso la gallina  es:   ¿  la A  o  la  E ?</a:t>
            </a:r>
            <a:endParaRPr lang="es-CO" b="0" i="0" dirty="0" smtClean="0">
              <a:effectLst/>
            </a:endParaRPr>
          </a:p>
          <a:p>
            <a:pPr fontAlgn="base"/>
            <a:r>
              <a:rPr lang="es-CO" b="1" i="0" dirty="0" smtClean="0">
                <a:effectLst/>
                <a:latin typeface="din-next-w01-light"/>
              </a:rPr>
              <a:t>¿Por  qué?.</a:t>
            </a:r>
            <a:endParaRPr lang="es-CO" b="0" i="0" dirty="0">
              <a:effectLst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99" y="2866117"/>
            <a:ext cx="1853293" cy="87357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480548" y="2678275"/>
            <a:ext cx="44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s-CO" sz="3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768" y="4118576"/>
            <a:ext cx="1853293" cy="816429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513986" y="4037841"/>
            <a:ext cx="44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812355" y="2593215"/>
            <a:ext cx="443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812355" y="3666575"/>
            <a:ext cx="443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8774701" y="3008713"/>
            <a:ext cx="200891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CO" sz="3600" b="1" dirty="0" smtClean="0"/>
              <a:t>3 + 2 =  5</a:t>
            </a:r>
            <a:endParaRPr lang="es-CO" sz="36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839199" y="4206854"/>
            <a:ext cx="200891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CO" sz="3600" b="1" dirty="0" smtClean="0"/>
              <a:t>3 + 3 =  6</a:t>
            </a:r>
            <a:endParaRPr lang="es-CO" sz="3600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985781" y="5013787"/>
            <a:ext cx="443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927721" y="527618"/>
            <a:ext cx="3041605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800" dirty="0" smtClean="0"/>
              <a:t>RESUELVE  EL SIGUIENTE PROBLEMA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6072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9" grpId="0"/>
      <p:bldP spid="11" grpId="0"/>
      <p:bldP spid="12" grpId="0"/>
      <p:bldP spid="12" grpId="1"/>
      <p:bldP spid="13" grpId="0"/>
      <p:bldP spid="14" grpId="0" animBg="1"/>
      <p:bldP spid="14" grpId="1" animBg="1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03" y="1658215"/>
            <a:ext cx="2677886" cy="34861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904508" y="5282431"/>
            <a:ext cx="4849091" cy="9377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6063862" y="1686790"/>
            <a:ext cx="360218" cy="36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453" y="1612321"/>
            <a:ext cx="377985" cy="3670110"/>
          </a:xfrm>
          <a:prstGeom prst="rect">
            <a:avLst/>
          </a:prstGeom>
        </p:spPr>
      </p:pic>
      <p:sp>
        <p:nvSpPr>
          <p:cNvPr id="6" name="Trapecio 5"/>
          <p:cNvSpPr/>
          <p:nvPr/>
        </p:nvSpPr>
        <p:spPr>
          <a:xfrm>
            <a:off x="10013196" y="4687598"/>
            <a:ext cx="1102331" cy="484910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rapecio 6"/>
          <p:cNvSpPr/>
          <p:nvPr/>
        </p:nvSpPr>
        <p:spPr>
          <a:xfrm>
            <a:off x="9965285" y="1835229"/>
            <a:ext cx="1102331" cy="484910"/>
          </a:xfrm>
          <a:prstGeom prst="trapezoid">
            <a:avLst/>
          </a:prstGeom>
          <a:solidFill>
            <a:srgbClr val="A8F06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rapecio 7"/>
          <p:cNvSpPr/>
          <p:nvPr/>
        </p:nvSpPr>
        <p:spPr>
          <a:xfrm>
            <a:off x="9942008" y="2453924"/>
            <a:ext cx="1102331" cy="484910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Trapecio 8"/>
          <p:cNvSpPr/>
          <p:nvPr/>
        </p:nvSpPr>
        <p:spPr>
          <a:xfrm>
            <a:off x="9965286" y="3001423"/>
            <a:ext cx="1102331" cy="484910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Trapecio 9"/>
          <p:cNvSpPr/>
          <p:nvPr/>
        </p:nvSpPr>
        <p:spPr>
          <a:xfrm>
            <a:off x="10001313" y="3548922"/>
            <a:ext cx="1102331" cy="484910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Trapecio 10"/>
          <p:cNvSpPr/>
          <p:nvPr/>
        </p:nvSpPr>
        <p:spPr>
          <a:xfrm>
            <a:off x="10036161" y="4118260"/>
            <a:ext cx="1102331" cy="484910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/>
          <p:cNvSpPr txBox="1"/>
          <p:nvPr/>
        </p:nvSpPr>
        <p:spPr>
          <a:xfrm>
            <a:off x="10322169" y="4603170"/>
            <a:ext cx="50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0296834" y="4068785"/>
            <a:ext cx="39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</a:t>
            </a:r>
            <a:endParaRPr lang="es-CO" sz="3600" b="1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0238190" y="2459970"/>
            <a:ext cx="39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5</a:t>
            </a:r>
            <a:endParaRPr lang="es-CO" sz="3600" b="1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306593" y="2961100"/>
            <a:ext cx="39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</a:t>
            </a:r>
            <a:endParaRPr lang="es-CO" sz="3600" b="1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0322168" y="3495485"/>
            <a:ext cx="39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</a:t>
            </a:r>
            <a:endParaRPr lang="es-CO" sz="3600" b="1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0194649" y="1826857"/>
            <a:ext cx="39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latin typeface="Arial Black" panose="020B0A04020102020204" pitchFamily="34" charset="0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7801609" y="1124760"/>
            <a:ext cx="39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U</a:t>
            </a:r>
            <a:endParaRPr lang="es-CO" sz="36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031403" y="1180526"/>
            <a:ext cx="39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D</a:t>
            </a:r>
            <a:endParaRPr lang="es-CO" sz="36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22" name="Conector recto 21"/>
          <p:cNvCxnSpPr/>
          <p:nvPr/>
        </p:nvCxnSpPr>
        <p:spPr>
          <a:xfrm flipV="1">
            <a:off x="7329053" y="2242990"/>
            <a:ext cx="1427747" cy="160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7801609" y="5391440"/>
            <a:ext cx="443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6</a:t>
            </a:r>
            <a:endParaRPr lang="es-CO" sz="36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3240815" y="172694"/>
            <a:ext cx="651278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2400" dirty="0" smtClean="0"/>
              <a:t>UBICACIÓN EN EL ÁBACO  DE  6  ELEMENTOS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14478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022E-16 L -0.2073 0.01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21172 0.018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1412 L -0.20859 0.022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-0.01158 L -0.2026 0.020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20677 0.007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20456 -0.025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27" y="1223302"/>
            <a:ext cx="6357070" cy="354503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05714" y="5216205"/>
            <a:ext cx="7600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dirty="0" smtClean="0"/>
              <a:t>https://</a:t>
            </a:r>
            <a:r>
              <a:rPr lang="es-CO" sz="2800" dirty="0" smtClean="0">
                <a:hlinkClick r:id="rId3"/>
              </a:rPr>
              <a:t>www.youtube.com/watch?v=aApx1wOz-84</a:t>
            </a:r>
            <a:endParaRPr lang="es-CO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793004" y="407694"/>
            <a:ext cx="272851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3200" dirty="0" smtClean="0"/>
              <a:t>EL NÚMERO  6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26885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25074" y="1416161"/>
            <a:ext cx="3434793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4800" dirty="0" smtClean="0"/>
              <a:t>GUÍA  DE TRABAJO</a:t>
            </a:r>
            <a:endParaRPr lang="es-CO" sz="4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722105" y="295274"/>
            <a:ext cx="5047495" cy="602085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91986" y="295274"/>
            <a:ext cx="243908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Lunes  31  de  mayo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6607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A8F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81" y="1175657"/>
            <a:ext cx="10009414" cy="421452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56179" y="279918"/>
            <a:ext cx="367626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sz="4000" dirty="0" smtClean="0"/>
              <a:t>PAUSA   ACTIVA</a:t>
            </a:r>
            <a:endParaRPr lang="es-CO" sz="4000" dirty="0"/>
          </a:p>
        </p:txBody>
      </p:sp>
      <p:sp>
        <p:nvSpPr>
          <p:cNvPr id="4" name="Rectángulo 3"/>
          <p:cNvSpPr/>
          <p:nvPr/>
        </p:nvSpPr>
        <p:spPr>
          <a:xfrm>
            <a:off x="2664019" y="5727320"/>
            <a:ext cx="7729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dirty="0" smtClean="0">
                <a:hlinkClick r:id="rId3"/>
              </a:rPr>
              <a:t>https://www.youtube.com/watch?v=W-VHERhz6hA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340904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|18.2|2.6|3.8|4.1|7.8|2.2|2.6|3.7|6.9|1.8|2.3|4.5|8.4|5.4|5.3|3.7|2.7|5|3.3|2.7|2.9|2.5|3.2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6|3.5|3.7|3.1|2.3|6|3.9|3.2|4.1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3.5|7.8|3.1|3.1|3|5|3.5|1.8|3.5|3.6|3|4.2|1.5|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3|0.9|8.2|3.2|4.2|2.2|3.9|1.5|11.2|1|4.7|1.6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907</Words>
  <Application>Microsoft Office PowerPoint</Application>
  <PresentationFormat>Panorámica</PresentationFormat>
  <Paragraphs>116</Paragraphs>
  <Slides>23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8" baseType="lpstr">
      <vt:lpstr>Aharoni</vt:lpstr>
      <vt:lpstr>Arial</vt:lpstr>
      <vt:lpstr>Arial Black</vt:lpstr>
      <vt:lpstr>Blackadder ITC</vt:lpstr>
      <vt:lpstr>Calibri</vt:lpstr>
      <vt:lpstr>Calibri Light</vt:lpstr>
      <vt:lpstr>Century Gothic</vt:lpstr>
      <vt:lpstr>Comic Sans MS</vt:lpstr>
      <vt:lpstr>din-next-w01-light</vt:lpstr>
      <vt:lpstr>Times New Roman</vt:lpstr>
      <vt:lpstr>verdana</vt:lpstr>
      <vt:lpstr>Wingdings</vt:lpstr>
      <vt:lpstr>Tema de Office</vt:lpstr>
      <vt:lpstr>1_Tema de Office</vt:lpstr>
      <vt:lpstr>Imagen de mapa de bits</vt:lpstr>
      <vt:lpstr>SOY  UN GUARDIAN  DEL  PLANETA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SOY  UN GUARDIAN  DEL  PLANETA</dc:title>
  <dc:creator>User</dc:creator>
  <cp:lastModifiedBy>User</cp:lastModifiedBy>
  <cp:revision>16</cp:revision>
  <dcterms:created xsi:type="dcterms:W3CDTF">2021-05-31T01:09:08Z</dcterms:created>
  <dcterms:modified xsi:type="dcterms:W3CDTF">2022-05-28T16:26:28Z</dcterms:modified>
</cp:coreProperties>
</file>