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62" r:id="rId5"/>
    <p:sldId id="277" r:id="rId6"/>
    <p:sldId id="278" r:id="rId7"/>
    <p:sldId id="279" r:id="rId8"/>
    <p:sldId id="270" r:id="rId9"/>
    <p:sldId id="274" r:id="rId10"/>
    <p:sldId id="275" r:id="rId11"/>
    <p:sldId id="276" r:id="rId12"/>
    <p:sldId id="273" r:id="rId13"/>
    <p:sldId id="259" r:id="rId14"/>
    <p:sldId id="269" r:id="rId15"/>
    <p:sldId id="258" r:id="rId16"/>
    <p:sldId id="263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FBFB"/>
    <a:srgbClr val="00FFFF"/>
    <a:srgbClr val="CCFF66"/>
    <a:srgbClr val="FF99CC"/>
    <a:srgbClr val="FFCCFF"/>
    <a:srgbClr val="00FF00"/>
    <a:srgbClr val="CCCCFF"/>
    <a:srgbClr val="FFFFCC"/>
    <a:srgbClr val="F33DE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08/06/2022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22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08/06/2022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674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08/06/2022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298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08/06/2022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871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08/06/2022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38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08/06/2022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090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08/06/2022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260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08/06/2022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491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08/06/2022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997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08/06/2022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983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4B90-5631-4EB4-8C24-338A02595E14}" type="datetimeFigureOut">
              <a:rPr lang="es-CO" smtClean="0"/>
              <a:t>08/06/2022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378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54B90-5631-4EB4-8C24-338A02595E14}" type="datetimeFigureOut">
              <a:rPr lang="es-CO" smtClean="0"/>
              <a:t>08/06/2022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7E272-B41B-49ED-9AD2-A4E44FD096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1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5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11.png"/><Relationship Id="rId5" Type="http://schemas.openxmlformats.org/officeDocument/2006/relationships/image" Target="../media/image55.png"/><Relationship Id="rId10" Type="http://schemas.openxmlformats.org/officeDocument/2006/relationships/image" Target="../media/image8.png"/><Relationship Id="rId4" Type="http://schemas.openxmlformats.org/officeDocument/2006/relationships/image" Target="../media/image54.emf"/><Relationship Id="rId9" Type="http://schemas.openxmlformats.org/officeDocument/2006/relationships/image" Target="../media/image5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4.png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11.png"/><Relationship Id="rId3" Type="http://schemas.openxmlformats.org/officeDocument/2006/relationships/image" Target="../media/image62.png"/><Relationship Id="rId7" Type="http://schemas.openxmlformats.org/officeDocument/2006/relationships/image" Target="../media/image55.png"/><Relationship Id="rId12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5.png"/><Relationship Id="rId5" Type="http://schemas.openxmlformats.org/officeDocument/2006/relationships/image" Target="../media/image63.emf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18" Type="http://schemas.openxmlformats.org/officeDocument/2006/relationships/image" Target="../media/image21.png"/><Relationship Id="rId3" Type="http://schemas.openxmlformats.org/officeDocument/2006/relationships/image" Target="../media/image3.png"/><Relationship Id="rId21" Type="http://schemas.openxmlformats.org/officeDocument/2006/relationships/image" Target="../media/image73.png"/><Relationship Id="rId7" Type="http://schemas.openxmlformats.org/officeDocument/2006/relationships/image" Target="../media/image19.png"/><Relationship Id="rId12" Type="http://schemas.openxmlformats.org/officeDocument/2006/relationships/image" Target="../media/image70.png"/><Relationship Id="rId17" Type="http://schemas.openxmlformats.org/officeDocument/2006/relationships/image" Target="../media/image18.emf"/><Relationship Id="rId2" Type="http://schemas.openxmlformats.org/officeDocument/2006/relationships/image" Target="../media/image67.jpeg"/><Relationship Id="rId16" Type="http://schemas.openxmlformats.org/officeDocument/2006/relationships/image" Target="../media/image1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9.emf"/><Relationship Id="rId5" Type="http://schemas.openxmlformats.org/officeDocument/2006/relationships/image" Target="../media/image22.png"/><Relationship Id="rId15" Type="http://schemas.openxmlformats.org/officeDocument/2006/relationships/image" Target="../media/image9.png"/><Relationship Id="rId23" Type="http://schemas.openxmlformats.org/officeDocument/2006/relationships/image" Target="../media/image75.emf"/><Relationship Id="rId10" Type="http://schemas.openxmlformats.org/officeDocument/2006/relationships/image" Target="../media/image68.emf"/><Relationship Id="rId19" Type="http://schemas.openxmlformats.org/officeDocument/2006/relationships/image" Target="../media/image72.png"/><Relationship Id="rId4" Type="http://schemas.openxmlformats.org/officeDocument/2006/relationships/image" Target="../media/image55.png"/><Relationship Id="rId9" Type="http://schemas.openxmlformats.org/officeDocument/2006/relationships/image" Target="../media/image17.png"/><Relationship Id="rId14" Type="http://schemas.openxmlformats.org/officeDocument/2006/relationships/image" Target="../media/image71.emf"/><Relationship Id="rId22" Type="http://schemas.openxmlformats.org/officeDocument/2006/relationships/image" Target="../media/image7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17" Type="http://schemas.openxmlformats.org/officeDocument/2006/relationships/image" Target="../media/image27.emf"/><Relationship Id="rId2" Type="http://schemas.openxmlformats.org/officeDocument/2006/relationships/image" Target="../media/image16.jpeg"/><Relationship Id="rId16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8.emf"/><Relationship Id="rId9" Type="http://schemas.openxmlformats.org/officeDocument/2006/relationships/image" Target="../media/image20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15.png"/><Relationship Id="rId12" Type="http://schemas.openxmlformats.org/officeDocument/2006/relationships/image" Target="../media/image3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11" Type="http://schemas.openxmlformats.org/officeDocument/2006/relationships/image" Target="../media/image35.emf"/><Relationship Id="rId5" Type="http://schemas.openxmlformats.org/officeDocument/2006/relationships/image" Target="../media/image30.png"/><Relationship Id="rId10" Type="http://schemas.openxmlformats.org/officeDocument/2006/relationships/image" Target="../media/image34.emf"/><Relationship Id="rId4" Type="http://schemas.openxmlformats.org/officeDocument/2006/relationships/image" Target="../media/image29.emf"/><Relationship Id="rId9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4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855" y="2701356"/>
            <a:ext cx="1372664" cy="921879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33" y="2708233"/>
            <a:ext cx="1092230" cy="100579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598" y="4561527"/>
            <a:ext cx="1233686" cy="96773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968" y="4587917"/>
            <a:ext cx="1158065" cy="91958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CuadroTexto 6"/>
          <p:cNvSpPr txBox="1"/>
          <p:nvPr/>
        </p:nvSpPr>
        <p:spPr>
          <a:xfrm>
            <a:off x="763130" y="3832247"/>
            <a:ext cx="1573435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mapa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18540" y="5678396"/>
            <a:ext cx="1631368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mamá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1845" y="1986097"/>
            <a:ext cx="2033751" cy="584775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3200" dirty="0" err="1" smtClean="0">
                <a:latin typeface="Century Gothic" panose="020B0502020202020204" pitchFamily="34" charset="0"/>
              </a:rPr>
              <a:t>Ma</a:t>
            </a:r>
            <a:r>
              <a:rPr lang="es-CO" sz="3200" dirty="0" smtClean="0">
                <a:latin typeface="Century Gothic" panose="020B0502020202020204" pitchFamily="34" charset="0"/>
              </a:rPr>
              <a:t> - </a:t>
            </a:r>
            <a:r>
              <a:rPr lang="es-CO" sz="3200" dirty="0" err="1" smtClean="0">
                <a:latin typeface="Century Gothic" panose="020B0502020202020204" pitchFamily="34" charset="0"/>
              </a:rPr>
              <a:t>ma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1083" y="2733348"/>
            <a:ext cx="1238141" cy="87823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4451" y="4559478"/>
            <a:ext cx="1331404" cy="96978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3719" y="2733348"/>
            <a:ext cx="1090377" cy="92093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7454" y="4559479"/>
            <a:ext cx="1214489" cy="94802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44125" y="2744194"/>
            <a:ext cx="1011149" cy="853709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4125" y="4587917"/>
            <a:ext cx="921883" cy="91958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CuadroTexto 15"/>
          <p:cNvSpPr txBox="1"/>
          <p:nvPr/>
        </p:nvSpPr>
        <p:spPr>
          <a:xfrm>
            <a:off x="3008798" y="1956585"/>
            <a:ext cx="1828933" cy="584775"/>
          </a:xfrm>
          <a:prstGeom prst="rect">
            <a:avLst/>
          </a:prstGeom>
          <a:solidFill>
            <a:srgbClr val="89FBF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Me- me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210933" y="1946464"/>
            <a:ext cx="1718442" cy="584775"/>
          </a:xfrm>
          <a:prstGeom prst="rect">
            <a:avLst/>
          </a:prstGeom>
          <a:solidFill>
            <a:srgbClr val="9AF17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Mi - mi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71465" y="3835276"/>
            <a:ext cx="1303600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meta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167213" y="5678396"/>
            <a:ext cx="14370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melón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482324" y="1946464"/>
            <a:ext cx="183874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Mo - </a:t>
            </a:r>
            <a:r>
              <a:rPr lang="es-CO" sz="3200" dirty="0" err="1" smtClean="0">
                <a:latin typeface="Century Gothic" panose="020B0502020202020204" pitchFamily="34" charset="0"/>
              </a:rPr>
              <a:t>mo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692924" y="1988524"/>
            <a:ext cx="1954853" cy="584775"/>
          </a:xfrm>
          <a:prstGeom prst="rect">
            <a:avLst/>
          </a:prstGeom>
          <a:solidFill>
            <a:srgbClr val="CCFF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Mu-  mu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476751" y="3832247"/>
            <a:ext cx="1084348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miel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421589" y="5678396"/>
            <a:ext cx="1324529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mina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715251" y="3817878"/>
            <a:ext cx="160581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momia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927454" y="5660633"/>
            <a:ext cx="1358239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moto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986424" y="3832247"/>
            <a:ext cx="1269002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3200" dirty="0" smtClean="0">
                <a:latin typeface="Century Gothic" panose="020B0502020202020204" pitchFamily="34" charset="0"/>
              </a:rPr>
              <a:t>mula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915256" y="5660633"/>
            <a:ext cx="1411338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800" dirty="0" smtClean="0">
                <a:latin typeface="Century Gothic" panose="020B0502020202020204" pitchFamily="34" charset="0"/>
              </a:rPr>
              <a:t>muela</a:t>
            </a:r>
            <a:endParaRPr lang="es-CO" sz="2800" dirty="0">
              <a:latin typeface="Century Gothic" panose="020B0502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547163" y="326197"/>
            <a:ext cx="7045980" cy="646331"/>
          </a:xfrm>
          <a:prstGeom prst="rect">
            <a:avLst/>
          </a:prstGeom>
          <a:solidFill>
            <a:srgbClr val="F33DE6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</a:rPr>
              <a:t>PALABRAS  QUE  INICIAN  CON m- M</a:t>
            </a:r>
            <a:endParaRPr lang="es-CO" sz="3600" dirty="0">
              <a:solidFill>
                <a:schemeClr val="bg1"/>
              </a:solidFill>
            </a:endParaRPr>
          </a:p>
        </p:txBody>
      </p:sp>
      <p:cxnSp>
        <p:nvCxnSpPr>
          <p:cNvPr id="29" name="Conector recto de flecha 28"/>
          <p:cNvCxnSpPr>
            <a:stCxn id="27" idx="2"/>
          </p:cNvCxnSpPr>
          <p:nvPr/>
        </p:nvCxnSpPr>
        <p:spPr>
          <a:xfrm flipH="1">
            <a:off x="1534224" y="972528"/>
            <a:ext cx="4535929" cy="1013569"/>
          </a:xfrm>
          <a:prstGeom prst="straightConnector1">
            <a:avLst/>
          </a:prstGeom>
          <a:ln w="38100">
            <a:solidFill>
              <a:srgbClr val="F33DE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stCxn id="27" idx="2"/>
            <a:endCxn id="20" idx="0"/>
          </p:cNvCxnSpPr>
          <p:nvPr/>
        </p:nvCxnSpPr>
        <p:spPr>
          <a:xfrm>
            <a:off x="6070153" y="972528"/>
            <a:ext cx="4600198" cy="1015996"/>
          </a:xfrm>
          <a:prstGeom prst="straightConnector1">
            <a:avLst/>
          </a:prstGeom>
          <a:ln w="38100">
            <a:solidFill>
              <a:srgbClr val="F33D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27" idx="2"/>
            <a:endCxn id="16" idx="0"/>
          </p:cNvCxnSpPr>
          <p:nvPr/>
        </p:nvCxnSpPr>
        <p:spPr>
          <a:xfrm flipH="1">
            <a:off x="3923265" y="972528"/>
            <a:ext cx="2146888" cy="984057"/>
          </a:xfrm>
          <a:prstGeom prst="straightConnector1">
            <a:avLst/>
          </a:prstGeom>
          <a:ln w="38100">
            <a:solidFill>
              <a:srgbClr val="F33D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27" idx="2"/>
            <a:endCxn id="19" idx="0"/>
          </p:cNvCxnSpPr>
          <p:nvPr/>
        </p:nvCxnSpPr>
        <p:spPr>
          <a:xfrm>
            <a:off x="6070153" y="972528"/>
            <a:ext cx="2331543" cy="973936"/>
          </a:xfrm>
          <a:prstGeom prst="straightConnector1">
            <a:avLst/>
          </a:prstGeom>
          <a:ln w="38100">
            <a:solidFill>
              <a:srgbClr val="F33D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6018924" y="992344"/>
            <a:ext cx="1" cy="973936"/>
          </a:xfrm>
          <a:prstGeom prst="straightConnector1">
            <a:avLst/>
          </a:prstGeom>
          <a:ln w="38100">
            <a:solidFill>
              <a:srgbClr val="F33D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16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  <p:bldP spid="17" grpId="0" animBg="1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áfico vectorial Motocicleta de dibujos animados ▷ Imagen vectorial  Motocicleta de dibujos animados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69" y="1414527"/>
            <a:ext cx="2307478" cy="1940937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292" y="1552629"/>
            <a:ext cx="2201676" cy="19058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53" y="1377874"/>
            <a:ext cx="2206623" cy="19058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1074460" y="3357024"/>
            <a:ext cx="2206623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       </a:t>
            </a:r>
            <a:r>
              <a:rPr lang="es-CO" sz="3600" dirty="0" smtClean="0">
                <a:latin typeface="Berlin Sans FB" panose="020E0602020502020306" pitchFamily="34" charset="0"/>
              </a:rPr>
              <a:t>mapa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87770" y="3455085"/>
            <a:ext cx="2307477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Berlin Sans FB" panose="020E0602020502020306" pitchFamily="34" charset="0"/>
              </a:rPr>
              <a:t>    moto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598292" y="3491427"/>
            <a:ext cx="2206624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Berlin Sans FB" panose="020E0602020502020306" pitchFamily="34" charset="0"/>
              </a:rPr>
              <a:t>     mula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74782"/>
              </p:ext>
            </p:extLst>
          </p:nvPr>
        </p:nvGraphicFramePr>
        <p:xfrm>
          <a:off x="1080805" y="4076661"/>
          <a:ext cx="220662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312">
                  <a:extLst>
                    <a:ext uri="{9D8B030D-6E8A-4147-A177-3AD203B41FA5}">
                      <a16:colId xmlns:a16="http://schemas.microsoft.com/office/drawing/2014/main" val="3174136970"/>
                    </a:ext>
                  </a:extLst>
                </a:gridCol>
                <a:gridCol w="1103312">
                  <a:extLst>
                    <a:ext uri="{9D8B030D-6E8A-4147-A177-3AD203B41FA5}">
                      <a16:colId xmlns:a16="http://schemas.microsoft.com/office/drawing/2014/main" val="2584839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baseline="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baseline="0" dirty="0" err="1" smtClean="0">
                          <a:latin typeface="Berlin Sans FB" panose="020E0602020502020306" pitchFamily="34" charset="0"/>
                        </a:rPr>
                        <a:t>ma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pa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63242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769419"/>
              </p:ext>
            </p:extLst>
          </p:nvPr>
        </p:nvGraphicFramePr>
        <p:xfrm>
          <a:off x="4887769" y="4149967"/>
          <a:ext cx="230747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39">
                  <a:extLst>
                    <a:ext uri="{9D8B030D-6E8A-4147-A177-3AD203B41FA5}">
                      <a16:colId xmlns:a16="http://schemas.microsoft.com/office/drawing/2014/main" val="3174136970"/>
                    </a:ext>
                  </a:extLst>
                </a:gridCol>
                <a:gridCol w="1153739">
                  <a:extLst>
                    <a:ext uri="{9D8B030D-6E8A-4147-A177-3AD203B41FA5}">
                      <a16:colId xmlns:a16="http://schemas.microsoft.com/office/drawing/2014/main" val="2584839446"/>
                    </a:ext>
                  </a:extLst>
                </a:gridCol>
              </a:tblGrid>
              <a:tr h="369824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mo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to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63242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066745"/>
              </p:ext>
            </p:extLst>
          </p:nvPr>
        </p:nvGraphicFramePr>
        <p:xfrm>
          <a:off x="8598292" y="4149967"/>
          <a:ext cx="220662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312">
                  <a:extLst>
                    <a:ext uri="{9D8B030D-6E8A-4147-A177-3AD203B41FA5}">
                      <a16:colId xmlns:a16="http://schemas.microsoft.com/office/drawing/2014/main" val="3174136970"/>
                    </a:ext>
                  </a:extLst>
                </a:gridCol>
                <a:gridCol w="1103312">
                  <a:extLst>
                    <a:ext uri="{9D8B030D-6E8A-4147-A177-3AD203B41FA5}">
                      <a16:colId xmlns:a16="http://schemas.microsoft.com/office/drawing/2014/main" val="2584839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baseline="0" dirty="0" smtClean="0">
                          <a:latin typeface="Berlin Sans FB" panose="020E0602020502020306" pitchFamily="34" charset="0"/>
                        </a:rPr>
                        <a:t> mu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la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632421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05823"/>
              </p:ext>
            </p:extLst>
          </p:nvPr>
        </p:nvGraphicFramePr>
        <p:xfrm>
          <a:off x="1074459" y="4790047"/>
          <a:ext cx="220662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656">
                  <a:extLst>
                    <a:ext uri="{9D8B030D-6E8A-4147-A177-3AD203B41FA5}">
                      <a16:colId xmlns:a16="http://schemas.microsoft.com/office/drawing/2014/main" val="841452005"/>
                    </a:ext>
                  </a:extLst>
                </a:gridCol>
                <a:gridCol w="551656">
                  <a:extLst>
                    <a:ext uri="{9D8B030D-6E8A-4147-A177-3AD203B41FA5}">
                      <a16:colId xmlns:a16="http://schemas.microsoft.com/office/drawing/2014/main" val="3925684428"/>
                    </a:ext>
                  </a:extLst>
                </a:gridCol>
                <a:gridCol w="551656">
                  <a:extLst>
                    <a:ext uri="{9D8B030D-6E8A-4147-A177-3AD203B41FA5}">
                      <a16:colId xmlns:a16="http://schemas.microsoft.com/office/drawing/2014/main" val="2857916025"/>
                    </a:ext>
                  </a:extLst>
                </a:gridCol>
                <a:gridCol w="551656">
                  <a:extLst>
                    <a:ext uri="{9D8B030D-6E8A-4147-A177-3AD203B41FA5}">
                      <a16:colId xmlns:a16="http://schemas.microsoft.com/office/drawing/2014/main" val="3050003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p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45184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266382"/>
              </p:ext>
            </p:extLst>
          </p:nvPr>
        </p:nvGraphicFramePr>
        <p:xfrm>
          <a:off x="4887769" y="4779499"/>
          <a:ext cx="23074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841452005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3925684428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857916025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3050003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t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45184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789276"/>
              </p:ext>
            </p:extLst>
          </p:nvPr>
        </p:nvGraphicFramePr>
        <p:xfrm>
          <a:off x="8603240" y="4790047"/>
          <a:ext cx="220662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656">
                  <a:extLst>
                    <a:ext uri="{9D8B030D-6E8A-4147-A177-3AD203B41FA5}">
                      <a16:colId xmlns:a16="http://schemas.microsoft.com/office/drawing/2014/main" val="841452005"/>
                    </a:ext>
                  </a:extLst>
                </a:gridCol>
                <a:gridCol w="551656">
                  <a:extLst>
                    <a:ext uri="{9D8B030D-6E8A-4147-A177-3AD203B41FA5}">
                      <a16:colId xmlns:a16="http://schemas.microsoft.com/office/drawing/2014/main" val="3925684428"/>
                    </a:ext>
                  </a:extLst>
                </a:gridCol>
                <a:gridCol w="551656">
                  <a:extLst>
                    <a:ext uri="{9D8B030D-6E8A-4147-A177-3AD203B41FA5}">
                      <a16:colId xmlns:a16="http://schemas.microsoft.com/office/drawing/2014/main" val="2857916025"/>
                    </a:ext>
                  </a:extLst>
                </a:gridCol>
                <a:gridCol w="551656">
                  <a:extLst>
                    <a:ext uri="{9D8B030D-6E8A-4147-A177-3AD203B41FA5}">
                      <a16:colId xmlns:a16="http://schemas.microsoft.com/office/drawing/2014/main" val="3050003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u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l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45184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1934308" y="296602"/>
            <a:ext cx="871310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EJERCICIO  DE CONCIENCIA  SILÁBICA Y  FONOLÓGICA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9704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24000">
              <a:schemeClr val="accent4">
                <a:lumMod val="3000"/>
                <a:lumOff val="97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35" y="1459902"/>
            <a:ext cx="3367456" cy="205906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AutoShape 2" descr="245,661 Muñeca Imágenes y Fotos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044" y="1459903"/>
            <a:ext cx="2743199" cy="200918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943" y="1459903"/>
            <a:ext cx="2234049" cy="204468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817678" y="3555887"/>
            <a:ext cx="3446587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              </a:t>
            </a:r>
            <a:r>
              <a:rPr lang="es-CO" sz="3600" dirty="0" smtClean="0">
                <a:latin typeface="Berlin Sans FB" panose="020E0602020502020306" pitchFamily="34" charset="0"/>
              </a:rPr>
              <a:t>mariposa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71246" y="3534806"/>
            <a:ext cx="2234049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     </a:t>
            </a:r>
            <a:r>
              <a:rPr lang="es-CO" sz="3600" dirty="0" smtClean="0">
                <a:latin typeface="Berlin Sans FB" panose="020E0602020502020306" pitchFamily="34" charset="0"/>
              </a:rPr>
              <a:t>momia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655760" y="3525961"/>
            <a:ext cx="27432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         </a:t>
            </a:r>
            <a:r>
              <a:rPr lang="es-CO" sz="3600" dirty="0" smtClean="0">
                <a:latin typeface="Berlin Sans FB" panose="020E0602020502020306" pitchFamily="34" charset="0"/>
              </a:rPr>
              <a:t>muñeca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67052"/>
              </p:ext>
            </p:extLst>
          </p:nvPr>
        </p:nvGraphicFramePr>
        <p:xfrm>
          <a:off x="5271246" y="4211357"/>
          <a:ext cx="225497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485">
                  <a:extLst>
                    <a:ext uri="{9D8B030D-6E8A-4147-A177-3AD203B41FA5}">
                      <a16:colId xmlns:a16="http://schemas.microsoft.com/office/drawing/2014/main" val="3174136970"/>
                    </a:ext>
                  </a:extLst>
                </a:gridCol>
                <a:gridCol w="1127485">
                  <a:extLst>
                    <a:ext uri="{9D8B030D-6E8A-4147-A177-3AD203B41FA5}">
                      <a16:colId xmlns:a16="http://schemas.microsoft.com/office/drawing/2014/main" val="2584839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baseline="0" dirty="0" smtClean="0">
                          <a:latin typeface="Berlin Sans FB" panose="020E0602020502020306" pitchFamily="34" charset="0"/>
                        </a:rPr>
                        <a:t>  </a:t>
                      </a:r>
                      <a:r>
                        <a:rPr lang="es-CO" sz="3600" baseline="0" dirty="0" err="1" smtClean="0">
                          <a:latin typeface="Berlin Sans FB" panose="020E0602020502020306" pitchFamily="34" charset="0"/>
                        </a:rPr>
                        <a:t>mo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mia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63242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156125"/>
              </p:ext>
            </p:extLst>
          </p:nvPr>
        </p:nvGraphicFramePr>
        <p:xfrm>
          <a:off x="808887" y="4274904"/>
          <a:ext cx="342900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1">
                  <a:extLst>
                    <a:ext uri="{9D8B030D-6E8A-4147-A177-3AD203B41FA5}">
                      <a16:colId xmlns:a16="http://schemas.microsoft.com/office/drawing/2014/main" val="114992611"/>
                    </a:ext>
                  </a:extLst>
                </a:gridCol>
                <a:gridCol w="857251">
                  <a:extLst>
                    <a:ext uri="{9D8B030D-6E8A-4147-A177-3AD203B41FA5}">
                      <a16:colId xmlns:a16="http://schemas.microsoft.com/office/drawing/2014/main" val="3646165700"/>
                    </a:ext>
                  </a:extLst>
                </a:gridCol>
                <a:gridCol w="857251">
                  <a:extLst>
                    <a:ext uri="{9D8B030D-6E8A-4147-A177-3AD203B41FA5}">
                      <a16:colId xmlns:a16="http://schemas.microsoft.com/office/drawing/2014/main" val="271453490"/>
                    </a:ext>
                  </a:extLst>
                </a:gridCol>
                <a:gridCol w="857251">
                  <a:extLst>
                    <a:ext uri="{9D8B030D-6E8A-4147-A177-3AD203B41FA5}">
                      <a16:colId xmlns:a16="http://schemas.microsoft.com/office/drawing/2014/main" val="3518240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ma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ri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po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sa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412766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00433"/>
              </p:ext>
            </p:extLst>
          </p:nvPr>
        </p:nvGraphicFramePr>
        <p:xfrm>
          <a:off x="8655760" y="4191824"/>
          <a:ext cx="27432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458278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24565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60692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mu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ñe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ca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925554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77806"/>
              </p:ext>
            </p:extLst>
          </p:nvPr>
        </p:nvGraphicFramePr>
        <p:xfrm>
          <a:off x="791305" y="4914984"/>
          <a:ext cx="344658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909">
                  <a:extLst>
                    <a:ext uri="{9D8B030D-6E8A-4147-A177-3AD203B41FA5}">
                      <a16:colId xmlns:a16="http://schemas.microsoft.com/office/drawing/2014/main" val="3303385976"/>
                    </a:ext>
                  </a:extLst>
                </a:gridCol>
                <a:gridCol w="381029">
                  <a:extLst>
                    <a:ext uri="{9D8B030D-6E8A-4147-A177-3AD203B41FA5}">
                      <a16:colId xmlns:a16="http://schemas.microsoft.com/office/drawing/2014/main" val="1636399102"/>
                    </a:ext>
                  </a:extLst>
                </a:gridCol>
                <a:gridCol w="374532">
                  <a:extLst>
                    <a:ext uri="{9D8B030D-6E8A-4147-A177-3AD203B41FA5}">
                      <a16:colId xmlns:a16="http://schemas.microsoft.com/office/drawing/2014/main" val="642565609"/>
                    </a:ext>
                  </a:extLst>
                </a:gridCol>
                <a:gridCol w="430823">
                  <a:extLst>
                    <a:ext uri="{9D8B030D-6E8A-4147-A177-3AD203B41FA5}">
                      <a16:colId xmlns:a16="http://schemas.microsoft.com/office/drawing/2014/main" val="3479856487"/>
                    </a:ext>
                  </a:extLst>
                </a:gridCol>
                <a:gridCol w="430823">
                  <a:extLst>
                    <a:ext uri="{9D8B030D-6E8A-4147-A177-3AD203B41FA5}">
                      <a16:colId xmlns:a16="http://schemas.microsoft.com/office/drawing/2014/main" val="361530297"/>
                    </a:ext>
                  </a:extLst>
                </a:gridCol>
                <a:gridCol w="430823">
                  <a:extLst>
                    <a:ext uri="{9D8B030D-6E8A-4147-A177-3AD203B41FA5}">
                      <a16:colId xmlns:a16="http://schemas.microsoft.com/office/drawing/2014/main" val="4240287596"/>
                    </a:ext>
                  </a:extLst>
                </a:gridCol>
                <a:gridCol w="307426">
                  <a:extLst>
                    <a:ext uri="{9D8B030D-6E8A-4147-A177-3AD203B41FA5}">
                      <a16:colId xmlns:a16="http://schemas.microsoft.com/office/drawing/2014/main" val="2364599968"/>
                    </a:ext>
                  </a:extLst>
                </a:gridCol>
                <a:gridCol w="554221">
                  <a:extLst>
                    <a:ext uri="{9D8B030D-6E8A-4147-A177-3AD203B41FA5}">
                      <a16:colId xmlns:a16="http://schemas.microsoft.com/office/drawing/2014/main" val="1086703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r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i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p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s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957845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74726"/>
              </p:ext>
            </p:extLst>
          </p:nvPr>
        </p:nvGraphicFramePr>
        <p:xfrm>
          <a:off x="5271246" y="4881657"/>
          <a:ext cx="225497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676">
                  <a:extLst>
                    <a:ext uri="{9D8B030D-6E8A-4147-A177-3AD203B41FA5}">
                      <a16:colId xmlns:a16="http://schemas.microsoft.com/office/drawing/2014/main" val="1900195406"/>
                    </a:ext>
                  </a:extLst>
                </a:gridCol>
                <a:gridCol w="370312">
                  <a:extLst>
                    <a:ext uri="{9D8B030D-6E8A-4147-A177-3AD203B41FA5}">
                      <a16:colId xmlns:a16="http://schemas.microsoft.com/office/drawing/2014/main" val="1636856339"/>
                    </a:ext>
                  </a:extLst>
                </a:gridCol>
                <a:gridCol w="526503">
                  <a:extLst>
                    <a:ext uri="{9D8B030D-6E8A-4147-A177-3AD203B41FA5}">
                      <a16:colId xmlns:a16="http://schemas.microsoft.com/office/drawing/2014/main" val="988973370"/>
                    </a:ext>
                  </a:extLst>
                </a:gridCol>
                <a:gridCol w="375485">
                  <a:extLst>
                    <a:ext uri="{9D8B030D-6E8A-4147-A177-3AD203B41FA5}">
                      <a16:colId xmlns:a16="http://schemas.microsoft.com/office/drawing/2014/main" val="2002525806"/>
                    </a:ext>
                  </a:extLst>
                </a:gridCol>
                <a:gridCol w="450994">
                  <a:extLst>
                    <a:ext uri="{9D8B030D-6E8A-4147-A177-3AD203B41FA5}">
                      <a16:colId xmlns:a16="http://schemas.microsoft.com/office/drawing/2014/main" val="2332357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i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892337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044056"/>
              </p:ext>
            </p:extLst>
          </p:nvPr>
        </p:nvGraphicFramePr>
        <p:xfrm>
          <a:off x="8655760" y="4851436"/>
          <a:ext cx="2764915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839">
                  <a:extLst>
                    <a:ext uri="{9D8B030D-6E8A-4147-A177-3AD203B41FA5}">
                      <a16:colId xmlns:a16="http://schemas.microsoft.com/office/drawing/2014/main" val="4206336142"/>
                    </a:ext>
                  </a:extLst>
                </a:gridCol>
                <a:gridCol w="404446">
                  <a:extLst>
                    <a:ext uri="{9D8B030D-6E8A-4147-A177-3AD203B41FA5}">
                      <a16:colId xmlns:a16="http://schemas.microsoft.com/office/drawing/2014/main" val="1359763357"/>
                    </a:ext>
                  </a:extLst>
                </a:gridCol>
                <a:gridCol w="422031">
                  <a:extLst>
                    <a:ext uri="{9D8B030D-6E8A-4147-A177-3AD203B41FA5}">
                      <a16:colId xmlns:a16="http://schemas.microsoft.com/office/drawing/2014/main" val="3633539772"/>
                    </a:ext>
                  </a:extLst>
                </a:gridCol>
                <a:gridCol w="474785">
                  <a:extLst>
                    <a:ext uri="{9D8B030D-6E8A-4147-A177-3AD203B41FA5}">
                      <a16:colId xmlns:a16="http://schemas.microsoft.com/office/drawing/2014/main" val="553523795"/>
                    </a:ext>
                  </a:extLst>
                </a:gridCol>
                <a:gridCol w="435995">
                  <a:extLst>
                    <a:ext uri="{9D8B030D-6E8A-4147-A177-3AD203B41FA5}">
                      <a16:colId xmlns:a16="http://schemas.microsoft.com/office/drawing/2014/main" val="3135986668"/>
                    </a:ext>
                  </a:extLst>
                </a:gridCol>
                <a:gridCol w="460819">
                  <a:extLst>
                    <a:ext uri="{9D8B030D-6E8A-4147-A177-3AD203B41FA5}">
                      <a16:colId xmlns:a16="http://schemas.microsoft.com/office/drawing/2014/main" val="288975410"/>
                    </a:ext>
                  </a:extLst>
                </a:gridCol>
              </a:tblGrid>
              <a:tr h="480605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u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ñ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e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c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272735"/>
                  </a:ext>
                </a:extLst>
              </a:tr>
            </a:tbl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1934308" y="296602"/>
            <a:ext cx="871310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EJERCICIO  DE CONCIENCIA  SILÁBICA Y  FONOLÓGICA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9000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798731" y="1738609"/>
          <a:ext cx="4714878" cy="46095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566573">
                  <a:extLst>
                    <a:ext uri="{9D8B030D-6E8A-4147-A177-3AD203B41FA5}">
                      <a16:colId xmlns:a16="http://schemas.microsoft.com/office/drawing/2014/main" val="2963496144"/>
                    </a:ext>
                  </a:extLst>
                </a:gridCol>
                <a:gridCol w="592615">
                  <a:extLst>
                    <a:ext uri="{9D8B030D-6E8A-4147-A177-3AD203B41FA5}">
                      <a16:colId xmlns:a16="http://schemas.microsoft.com/office/drawing/2014/main" val="179591233"/>
                    </a:ext>
                  </a:extLst>
                </a:gridCol>
                <a:gridCol w="592615">
                  <a:extLst>
                    <a:ext uri="{9D8B030D-6E8A-4147-A177-3AD203B41FA5}">
                      <a16:colId xmlns:a16="http://schemas.microsoft.com/office/drawing/2014/main" val="584395414"/>
                    </a:ext>
                  </a:extLst>
                </a:gridCol>
                <a:gridCol w="592615">
                  <a:extLst>
                    <a:ext uri="{9D8B030D-6E8A-4147-A177-3AD203B41FA5}">
                      <a16:colId xmlns:a16="http://schemas.microsoft.com/office/drawing/2014/main" val="940653701"/>
                    </a:ext>
                  </a:extLst>
                </a:gridCol>
                <a:gridCol w="592615">
                  <a:extLst>
                    <a:ext uri="{9D8B030D-6E8A-4147-A177-3AD203B41FA5}">
                      <a16:colId xmlns:a16="http://schemas.microsoft.com/office/drawing/2014/main" val="3103317439"/>
                    </a:ext>
                  </a:extLst>
                </a:gridCol>
                <a:gridCol w="592615">
                  <a:extLst>
                    <a:ext uri="{9D8B030D-6E8A-4147-A177-3AD203B41FA5}">
                      <a16:colId xmlns:a16="http://schemas.microsoft.com/office/drawing/2014/main" val="4096097850"/>
                    </a:ext>
                  </a:extLst>
                </a:gridCol>
                <a:gridCol w="592615">
                  <a:extLst>
                    <a:ext uri="{9D8B030D-6E8A-4147-A177-3AD203B41FA5}">
                      <a16:colId xmlns:a16="http://schemas.microsoft.com/office/drawing/2014/main" val="1599102328"/>
                    </a:ext>
                  </a:extLst>
                </a:gridCol>
                <a:gridCol w="592615">
                  <a:extLst>
                    <a:ext uri="{9D8B030D-6E8A-4147-A177-3AD203B41FA5}">
                      <a16:colId xmlns:a16="http://schemas.microsoft.com/office/drawing/2014/main" val="3342271221"/>
                    </a:ext>
                  </a:extLst>
                </a:gridCol>
              </a:tblGrid>
              <a:tr h="658511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s-CO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s-CO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p</a:t>
                      </a:r>
                      <a:endParaRPr lang="es-CO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i</a:t>
                      </a:r>
                      <a:endParaRPr lang="es-CO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i</a:t>
                      </a:r>
                      <a:endParaRPr lang="es-CO" sz="2800" b="1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305574"/>
                  </a:ext>
                </a:extLst>
              </a:tr>
              <a:tr h="658511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h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E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s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i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o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76584"/>
                  </a:ext>
                </a:extLst>
              </a:tr>
              <a:tr h="658511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j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o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i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t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y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668319"/>
                  </a:ext>
                </a:extLst>
              </a:tr>
              <a:tr h="658511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i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d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c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p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x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1329"/>
                  </a:ext>
                </a:extLst>
              </a:tr>
              <a:tr h="658511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z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v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w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e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o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n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921156"/>
                  </a:ext>
                </a:extLst>
              </a:tr>
              <a:tr h="658511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i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u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n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r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k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l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476408"/>
                  </a:ext>
                </a:extLst>
              </a:tr>
              <a:tr h="658511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n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s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a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m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u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latin typeface="Century Gothic" panose="020B0502020202020204" pitchFamily="34" charset="0"/>
                        </a:rPr>
                        <a:t>t</a:t>
                      </a:r>
                      <a:endParaRPr lang="es-CO" sz="2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9531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7913587" y="1738609"/>
          <a:ext cx="1557339" cy="450880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57339">
                  <a:extLst>
                    <a:ext uri="{9D8B030D-6E8A-4147-A177-3AD203B41FA5}">
                      <a16:colId xmlns:a16="http://schemas.microsoft.com/office/drawing/2014/main" val="2273157278"/>
                    </a:ext>
                  </a:extLst>
                </a:gridCol>
              </a:tblGrid>
              <a:tr h="460731">
                <a:tc>
                  <a:txBody>
                    <a:bodyPr/>
                    <a:lstStyle/>
                    <a:p>
                      <a:r>
                        <a:rPr lang="es-CO" sz="2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momia</a:t>
                      </a:r>
                      <a:endParaRPr lang="es-CO" sz="2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97318"/>
                  </a:ext>
                </a:extLst>
              </a:tr>
              <a:tr h="460731">
                <a:tc>
                  <a:txBody>
                    <a:bodyPr/>
                    <a:lstStyle/>
                    <a:p>
                      <a:r>
                        <a:rPr lang="es-CO" sz="2400" b="1" dirty="0" smtClean="0">
                          <a:latin typeface="Century Gothic" panose="020B0502020202020204" pitchFamily="34" charset="0"/>
                        </a:rPr>
                        <a:t>Ema</a:t>
                      </a:r>
                      <a:endParaRPr lang="es-CO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119414"/>
                  </a:ext>
                </a:extLst>
              </a:tr>
              <a:tr h="460731">
                <a:tc>
                  <a:txBody>
                    <a:bodyPr/>
                    <a:lstStyle/>
                    <a:p>
                      <a:r>
                        <a:rPr lang="es-CO" sz="2400" b="1" dirty="0" smtClean="0">
                          <a:latin typeface="Century Gothic" panose="020B0502020202020204" pitchFamily="34" charset="0"/>
                        </a:rPr>
                        <a:t>mima</a:t>
                      </a:r>
                      <a:endParaRPr lang="es-CO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043816"/>
                  </a:ext>
                </a:extLst>
              </a:tr>
              <a:tr h="460731">
                <a:tc>
                  <a:txBody>
                    <a:bodyPr/>
                    <a:lstStyle/>
                    <a:p>
                      <a:r>
                        <a:rPr lang="es-CO" sz="2400" b="1" dirty="0" err="1" smtClean="0">
                          <a:latin typeface="Century Gothic" panose="020B0502020202020204" pitchFamily="34" charset="0"/>
                        </a:rPr>
                        <a:t>Mimi</a:t>
                      </a:r>
                      <a:endParaRPr lang="es-CO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37948"/>
                  </a:ext>
                </a:extLst>
              </a:tr>
              <a:tr h="460731">
                <a:tc>
                  <a:txBody>
                    <a:bodyPr/>
                    <a:lstStyle/>
                    <a:p>
                      <a:r>
                        <a:rPr lang="es-CO" sz="2400" b="1" dirty="0" smtClean="0">
                          <a:latin typeface="Century Gothic" panose="020B0502020202020204" pitchFamily="34" charset="0"/>
                        </a:rPr>
                        <a:t>miau</a:t>
                      </a:r>
                      <a:endParaRPr lang="es-CO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898496"/>
                  </a:ext>
                </a:extLst>
              </a:tr>
              <a:tr h="460731">
                <a:tc>
                  <a:txBody>
                    <a:bodyPr/>
                    <a:lstStyle/>
                    <a:p>
                      <a:r>
                        <a:rPr lang="es-CO" sz="2400" b="1" dirty="0" smtClean="0">
                          <a:latin typeface="Century Gothic" panose="020B0502020202020204" pitchFamily="34" charset="0"/>
                        </a:rPr>
                        <a:t>mío</a:t>
                      </a:r>
                      <a:endParaRPr lang="es-CO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5669"/>
                  </a:ext>
                </a:extLst>
              </a:tr>
              <a:tr h="460731">
                <a:tc>
                  <a:txBody>
                    <a:bodyPr/>
                    <a:lstStyle/>
                    <a:p>
                      <a:r>
                        <a:rPr lang="es-CO" sz="2400" b="1" dirty="0" smtClean="0">
                          <a:latin typeface="Century Gothic" panose="020B0502020202020204" pitchFamily="34" charset="0"/>
                        </a:rPr>
                        <a:t>Memo</a:t>
                      </a:r>
                      <a:endParaRPr lang="es-CO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74663"/>
                  </a:ext>
                </a:extLst>
              </a:tr>
              <a:tr h="460731">
                <a:tc>
                  <a:txBody>
                    <a:bodyPr/>
                    <a:lstStyle/>
                    <a:p>
                      <a:r>
                        <a:rPr lang="es-CO" sz="2400" b="1" dirty="0" smtClean="0">
                          <a:latin typeface="Century Gothic" panose="020B0502020202020204" pitchFamily="34" charset="0"/>
                        </a:rPr>
                        <a:t>mamut</a:t>
                      </a:r>
                      <a:endParaRPr lang="es-CO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799282"/>
                  </a:ext>
                </a:extLst>
              </a:tr>
              <a:tr h="795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ama</a:t>
                      </a:r>
                    </a:p>
                    <a:p>
                      <a:endParaRPr lang="es-CO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41533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35768" y="242888"/>
            <a:ext cx="401478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Resuelve  en el cuaderno la  sopa  de letras</a:t>
            </a:r>
          </a:p>
        </p:txBody>
      </p:sp>
      <p:sp>
        <p:nvSpPr>
          <p:cNvPr id="12" name="Corazón 11"/>
          <p:cNvSpPr/>
          <p:nvPr/>
        </p:nvSpPr>
        <p:spPr>
          <a:xfrm>
            <a:off x="8365362" y="505966"/>
            <a:ext cx="1105564" cy="889616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091" y="658690"/>
            <a:ext cx="2017986" cy="246288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81" y="2165612"/>
            <a:ext cx="1503635" cy="18777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2774" y1="80469" x2="73723" y2="79688"/>
                        <a14:foregroundMark x1="79562" y1="83594" x2="79562" y2="83594"/>
                        <a14:foregroundMark x1="90511" y1="83594" x2="90511" y2="83594"/>
                        <a14:foregroundMark x1="83212" y1="77344" x2="83212" y2="77344"/>
                        <a14:backgroundMark x1="87591" y1="34375" x2="87591" y2="34375"/>
                        <a14:backgroundMark x1="78102" y1="48438" x2="78102" y2="48438"/>
                        <a14:backgroundMark x1="75182" y1="68750" x2="75182" y2="68750"/>
                        <a14:backgroundMark x1="72263" y1="93750" x2="72263" y2="93750"/>
                        <a14:backgroundMark x1="13139" y1="7031" x2="13139" y2="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5768" y="4583842"/>
            <a:ext cx="1807863" cy="1958847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0904" y="3563007"/>
            <a:ext cx="1924321" cy="2364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98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14350" y="471488"/>
            <a:ext cx="1085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 smtClean="0"/>
              <a:t>M</a:t>
            </a:r>
            <a:endParaRPr lang="es-CO" sz="6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0401300" y="332516"/>
            <a:ext cx="1214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/>
              <a:t>m</a:t>
            </a:r>
            <a:endParaRPr lang="es-CO" sz="7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288162" y="1558411"/>
            <a:ext cx="119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 err="1" smtClean="0">
                <a:latin typeface="Century Gothic" panose="020B0502020202020204" pitchFamily="34" charset="0"/>
              </a:rPr>
              <a:t>ma</a:t>
            </a:r>
            <a:endParaRPr lang="es-CO" sz="4800" b="1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88162" y="2522113"/>
            <a:ext cx="119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 smtClean="0">
                <a:latin typeface="Century Gothic" panose="020B0502020202020204" pitchFamily="34" charset="0"/>
              </a:rPr>
              <a:t>mi</a:t>
            </a:r>
            <a:endParaRPr lang="es-CO" sz="4800" b="1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288162" y="3329719"/>
            <a:ext cx="119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 smtClean="0">
                <a:latin typeface="Century Gothic" panose="020B0502020202020204" pitchFamily="34" charset="0"/>
              </a:rPr>
              <a:t>me</a:t>
            </a:r>
            <a:endParaRPr lang="es-CO" sz="4800" b="1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88162" y="4246787"/>
            <a:ext cx="1310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 smtClean="0">
                <a:latin typeface="Century Gothic" panose="020B0502020202020204" pitchFamily="34" charset="0"/>
              </a:rPr>
              <a:t>mu</a:t>
            </a:r>
            <a:endParaRPr lang="es-CO" sz="4800" b="1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247085" y="5170268"/>
            <a:ext cx="115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 err="1" smtClean="0">
                <a:latin typeface="Century Gothic" panose="020B0502020202020204" pitchFamily="34" charset="0"/>
              </a:rPr>
              <a:t>mo</a:t>
            </a:r>
            <a:endParaRPr lang="es-CO" sz="4800" b="1" dirty="0">
              <a:latin typeface="Century Gothic" panose="020B0502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404" y="1654491"/>
            <a:ext cx="985838" cy="727721"/>
          </a:xfrm>
          <a:prstGeom prst="rect">
            <a:avLst/>
          </a:prstGeom>
          <a:ln w="3175">
            <a:solidFill>
              <a:schemeClr val="accent2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402" y="2522113"/>
            <a:ext cx="985839" cy="734864"/>
          </a:xfrm>
          <a:prstGeom prst="rect">
            <a:avLst/>
          </a:prstGeom>
          <a:ln w="6350">
            <a:solidFill>
              <a:schemeClr val="accent2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591" y="3396878"/>
            <a:ext cx="985839" cy="69998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0591" y="4271643"/>
            <a:ext cx="985839" cy="806141"/>
          </a:xfrm>
          <a:prstGeom prst="rect">
            <a:avLst/>
          </a:prstGeom>
          <a:ln w="9525">
            <a:solidFill>
              <a:srgbClr val="C00000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7985" y="2562385"/>
            <a:ext cx="985839" cy="73781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3695" y="4451595"/>
            <a:ext cx="1020658" cy="71867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7985" y="1631119"/>
            <a:ext cx="999831" cy="73504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0591" y="5249926"/>
            <a:ext cx="985840" cy="83099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8514" y="3449694"/>
            <a:ext cx="969302" cy="78528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3695" y="5382409"/>
            <a:ext cx="928856" cy="794229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24" name="Conector recto de flecha 23"/>
          <p:cNvCxnSpPr>
            <a:stCxn id="19" idx="3"/>
            <a:endCxn id="10" idx="1"/>
          </p:cNvCxnSpPr>
          <p:nvPr/>
        </p:nvCxnSpPr>
        <p:spPr>
          <a:xfrm>
            <a:off x="3537816" y="1998642"/>
            <a:ext cx="1750346" cy="17465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7" idx="3"/>
            <a:endCxn id="9" idx="1"/>
          </p:cNvCxnSpPr>
          <p:nvPr/>
        </p:nvCxnSpPr>
        <p:spPr>
          <a:xfrm>
            <a:off x="3523824" y="2931294"/>
            <a:ext cx="1764338" cy="6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21" idx="3"/>
            <a:endCxn id="12" idx="1"/>
          </p:cNvCxnSpPr>
          <p:nvPr/>
        </p:nvCxnSpPr>
        <p:spPr>
          <a:xfrm>
            <a:off x="3537816" y="3842338"/>
            <a:ext cx="1709269" cy="1743429"/>
          </a:xfrm>
          <a:prstGeom prst="straightConnector1">
            <a:avLst/>
          </a:prstGeom>
          <a:ln w="57150">
            <a:solidFill>
              <a:srgbClr val="F33D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8" idx="3"/>
            <a:endCxn id="7" idx="1"/>
          </p:cNvCxnSpPr>
          <p:nvPr/>
        </p:nvCxnSpPr>
        <p:spPr>
          <a:xfrm flipV="1">
            <a:off x="3554353" y="1973910"/>
            <a:ext cx="1733809" cy="283702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22" idx="3"/>
            <a:endCxn id="11" idx="1"/>
          </p:cNvCxnSpPr>
          <p:nvPr/>
        </p:nvCxnSpPr>
        <p:spPr>
          <a:xfrm flipV="1">
            <a:off x="3462551" y="4662286"/>
            <a:ext cx="1825611" cy="111723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7" idx="3"/>
          </p:cNvCxnSpPr>
          <p:nvPr/>
        </p:nvCxnSpPr>
        <p:spPr>
          <a:xfrm>
            <a:off x="6481168" y="1973910"/>
            <a:ext cx="1934170" cy="177130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>
            <a:stCxn id="9" idx="3"/>
            <a:endCxn id="13" idx="1"/>
          </p:cNvCxnSpPr>
          <p:nvPr/>
        </p:nvCxnSpPr>
        <p:spPr>
          <a:xfrm flipV="1">
            <a:off x="6481168" y="2018352"/>
            <a:ext cx="2060236" cy="9192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stCxn id="10" idx="3"/>
            <a:endCxn id="14" idx="1"/>
          </p:cNvCxnSpPr>
          <p:nvPr/>
        </p:nvCxnSpPr>
        <p:spPr>
          <a:xfrm flipV="1">
            <a:off x="6481168" y="2889545"/>
            <a:ext cx="2060234" cy="8556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>
            <a:stCxn id="11" idx="3"/>
          </p:cNvCxnSpPr>
          <p:nvPr/>
        </p:nvCxnSpPr>
        <p:spPr>
          <a:xfrm>
            <a:off x="6599040" y="4662286"/>
            <a:ext cx="1816298" cy="111723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>
            <a:stCxn id="12" idx="3"/>
          </p:cNvCxnSpPr>
          <p:nvPr/>
        </p:nvCxnSpPr>
        <p:spPr>
          <a:xfrm flipV="1">
            <a:off x="6402587" y="4674713"/>
            <a:ext cx="2012751" cy="911054"/>
          </a:xfrm>
          <a:prstGeom prst="straightConnector1">
            <a:avLst/>
          </a:prstGeom>
          <a:ln w="57150">
            <a:solidFill>
              <a:srgbClr val="F33DE6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568514" y="147713"/>
            <a:ext cx="602689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ASOCIACIÓN     SILABA  INICIAL   DIBUJO</a:t>
            </a:r>
            <a:endParaRPr lang="es-CO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560017" y="775693"/>
            <a:ext cx="85296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Nombra  cada dibujo e  identifica su  sílaba inicial y  por  medio  de una  línea relaciónalos.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712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534142"/>
              </p:ext>
            </p:extLst>
          </p:nvPr>
        </p:nvGraphicFramePr>
        <p:xfrm>
          <a:off x="4489448" y="589113"/>
          <a:ext cx="6711951" cy="57488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2528">
                  <a:extLst>
                    <a:ext uri="{9D8B030D-6E8A-4147-A177-3AD203B41FA5}">
                      <a16:colId xmlns:a16="http://schemas.microsoft.com/office/drawing/2014/main" val="1520569357"/>
                    </a:ext>
                  </a:extLst>
                </a:gridCol>
                <a:gridCol w="4739423">
                  <a:extLst>
                    <a:ext uri="{9D8B030D-6E8A-4147-A177-3AD203B41FA5}">
                      <a16:colId xmlns:a16="http://schemas.microsoft.com/office/drawing/2014/main" val="59513267"/>
                    </a:ext>
                  </a:extLst>
                </a:gridCol>
              </a:tblGrid>
              <a:tr h="1086318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                            </a:t>
                      </a:r>
                      <a:r>
                        <a:rPr lang="es-CO" sz="66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riposa</a:t>
                      </a:r>
                      <a:endParaRPr lang="es-CO" sz="6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203855"/>
                  </a:ext>
                </a:extLst>
              </a:tr>
              <a:tr h="1172042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                          </a:t>
                      </a:r>
                      <a:r>
                        <a:rPr lang="es-CO" sz="6600" b="1" dirty="0" err="1" smtClean="0">
                          <a:latin typeface="Comic Sans MS" panose="030F0702030302020204" pitchFamily="66" charset="0"/>
                        </a:rPr>
                        <a:t>crófono</a:t>
                      </a:r>
                      <a:endParaRPr lang="es-CO" sz="6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395714"/>
                  </a:ext>
                </a:extLst>
              </a:tr>
              <a:tr h="1159833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800" dirty="0" smtClean="0">
                          <a:latin typeface="Comic Sans MS" panose="030F0702030302020204" pitchFamily="66" charset="0"/>
                        </a:rPr>
                        <a:t>               </a:t>
                      </a:r>
                      <a:r>
                        <a:rPr lang="es-CO" sz="6600" b="1" dirty="0" smtClean="0">
                          <a:latin typeface="Comic Sans MS" panose="030F0702030302020204" pitchFamily="66" charset="0"/>
                        </a:rPr>
                        <a:t>ñeca</a:t>
                      </a:r>
                      <a:endParaRPr lang="es-CO" sz="6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72436"/>
                  </a:ext>
                </a:extLst>
              </a:tr>
              <a:tr h="1159833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                             </a:t>
                      </a:r>
                      <a:r>
                        <a:rPr lang="es-CO" sz="6600" b="1" dirty="0" err="1" smtClean="0">
                          <a:latin typeface="Comic Sans MS" panose="030F0702030302020204" pitchFamily="66" charset="0"/>
                        </a:rPr>
                        <a:t>lón</a:t>
                      </a:r>
                      <a:endParaRPr lang="es-CO" sz="6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23423"/>
                  </a:ext>
                </a:extLst>
              </a:tr>
              <a:tr h="1159833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                              </a:t>
                      </a:r>
                      <a:r>
                        <a:rPr lang="es-CO" sz="6600" b="1" dirty="0" err="1" smtClean="0">
                          <a:latin typeface="Comic Sans MS" panose="030F0702030302020204" pitchFamily="66" charset="0"/>
                        </a:rPr>
                        <a:t>sca</a:t>
                      </a:r>
                      <a:endParaRPr lang="es-CO" sz="6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214262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090" y="589113"/>
            <a:ext cx="1183821" cy="10205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44" y="2876548"/>
            <a:ext cx="1171575" cy="914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7" name="Conector recto 6"/>
          <p:cNvCxnSpPr/>
          <p:nvPr/>
        </p:nvCxnSpPr>
        <p:spPr>
          <a:xfrm>
            <a:off x="6705597" y="1436121"/>
            <a:ext cx="127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871" y="1803902"/>
            <a:ext cx="1084841" cy="85141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4" name="Conector recto 13"/>
          <p:cNvCxnSpPr/>
          <p:nvPr/>
        </p:nvCxnSpPr>
        <p:spPr>
          <a:xfrm>
            <a:off x="6575423" y="2589436"/>
            <a:ext cx="127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6705597" y="3713387"/>
            <a:ext cx="127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6705597" y="4837336"/>
            <a:ext cx="127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6705597" y="6018436"/>
            <a:ext cx="127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312" y="4051626"/>
            <a:ext cx="1086448" cy="9394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855" y="5251760"/>
            <a:ext cx="1290972" cy="103403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687651" y="2014704"/>
            <a:ext cx="3204669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Observa  cada  dibujo, nómbralo  y  completa  sobre la línea  el nombre  con la sílaba  correspondiente.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noProof="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ma</a:t>
            </a:r>
            <a:r>
              <a:rPr lang="es-CO" sz="28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-me-mi-</a:t>
            </a:r>
            <a:r>
              <a:rPr lang="es-CO" sz="2800" noProof="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mo</a:t>
            </a:r>
            <a:r>
              <a:rPr lang="es-CO" sz="28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-mu</a:t>
            </a:r>
            <a:endParaRPr kumimoji="0" lang="es-CO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87651" y="605124"/>
            <a:ext cx="320466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 en el cuaderno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-1285875" y="1157288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ma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13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188475"/>
              </p:ext>
            </p:extLst>
          </p:nvPr>
        </p:nvGraphicFramePr>
        <p:xfrm>
          <a:off x="2758966" y="1246781"/>
          <a:ext cx="6668811" cy="539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851">
                  <a:extLst>
                    <a:ext uri="{9D8B030D-6E8A-4147-A177-3AD203B41FA5}">
                      <a16:colId xmlns:a16="http://schemas.microsoft.com/office/drawing/2014/main" val="3254063625"/>
                    </a:ext>
                  </a:extLst>
                </a:gridCol>
                <a:gridCol w="1659320">
                  <a:extLst>
                    <a:ext uri="{9D8B030D-6E8A-4147-A177-3AD203B41FA5}">
                      <a16:colId xmlns:a16="http://schemas.microsoft.com/office/drawing/2014/main" val="1020958403"/>
                    </a:ext>
                  </a:extLst>
                </a:gridCol>
                <a:gridCol w="1659320">
                  <a:extLst>
                    <a:ext uri="{9D8B030D-6E8A-4147-A177-3AD203B41FA5}">
                      <a16:colId xmlns:a16="http://schemas.microsoft.com/office/drawing/2014/main" val="1479542800"/>
                    </a:ext>
                  </a:extLst>
                </a:gridCol>
                <a:gridCol w="1659320">
                  <a:extLst>
                    <a:ext uri="{9D8B030D-6E8A-4147-A177-3AD203B41FA5}">
                      <a16:colId xmlns:a16="http://schemas.microsoft.com/office/drawing/2014/main" val="203461723"/>
                    </a:ext>
                  </a:extLst>
                </a:gridCol>
              </a:tblGrid>
              <a:tr h="1095758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709031"/>
                  </a:ext>
                </a:extLst>
              </a:tr>
              <a:tr h="40404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MÚSICA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MOTO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MONO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MOSCA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75952"/>
                  </a:ext>
                </a:extLst>
              </a:tr>
              <a:tr h="1190585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031463"/>
                  </a:ext>
                </a:extLst>
              </a:tr>
              <a:tr h="416618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MELÓN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MISA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MAÍZ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MULA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790536"/>
                  </a:ext>
                </a:extLst>
              </a:tr>
              <a:tr h="1417695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685834"/>
                  </a:ext>
                </a:extLst>
              </a:tr>
              <a:tr h="874386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MARACAS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MUELA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META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MINA</a:t>
                      </a:r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659235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17986" y="29954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LEE Y  UBICA  EL DIBUJO  QUE LE CORRESPONDE  A CADA  NOMBRE</a:t>
            </a:r>
            <a:endParaRPr lang="es-CO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055" y="5054316"/>
            <a:ext cx="1290393" cy="12558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418" y="2257240"/>
            <a:ext cx="1100255" cy="85961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97" y="1246781"/>
            <a:ext cx="1099821" cy="8989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9651070" y="3283328"/>
            <a:ext cx="1082497" cy="9591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415" y="1737273"/>
            <a:ext cx="1053910" cy="8169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3567" y="916350"/>
            <a:ext cx="1056727" cy="8260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4786" y="4122308"/>
            <a:ext cx="1180244" cy="9540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3683" y="2257241"/>
            <a:ext cx="1080813" cy="10532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596" y="3190300"/>
            <a:ext cx="997463" cy="84966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9582" y="3641771"/>
            <a:ext cx="1178030" cy="971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716" y="4398580"/>
            <a:ext cx="1248083" cy="129277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9582" y="5137802"/>
            <a:ext cx="1178029" cy="10433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65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12813 -0.1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745 -0.26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2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35808 0.08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4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13971 -0.55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11106 -2.22222E-6 C 0.1608 -2.22222E-6 0.22226 0.06875 0.22226 0.12454 L 0.22226 0.24931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6758 -0.1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7084 -0.047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13216 0.17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371 L 0.22344 0.003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4 0.02408 L 0.2681 -0.073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787 C -0.01224 -0.0206 -0.03581 -0.03218 -0.04428 -0.03218 C -0.09649 -0.03218 -0.15053 0.16065 -0.15053 0.35347 C -0.15053 0.25578 -0.17735 0.16065 -0.20261 0.16065 C -0.22969 0.16065 -0.25495 0.2574 -0.25495 0.35347 C -0.25495 0.30532 -0.26823 0.25578 -0.28191 0.25578 C -0.29532 0.25578 -0.30886 0.3037 -0.30886 0.35347 C -0.30886 0.32847 -0.31576 0.30532 -0.32227 0.30532 C -0.32904 0.30532 -0.33555 0.32986 -0.33555 0.35347 C -0.33555 0.34074 -0.33881 0.32847 -0.34245 0.32847 C -0.34415 0.32847 -0.34922 0.34074 -0.34922 0.35347 C -0.34922 0.34699 -0.35092 0.34074 -0.35248 0.34074 C -0.35248 0.33889 -0.35573 0.34629 -0.35573 0.35347 C -0.35573 0.34977 -0.35573 0.34699 -0.35769 0.34699 C -0.35769 0.34815 -0.35938 0.35 -0.35938 0.35347 C -0.35938 0.35139 -0.35938 0.34977 -0.35938 0.34815 C -0.36107 0.34815 -0.36107 0.34977 -0.36107 0.35139 C -0.3629 0.35139 -0.3629 0.35 -0.3629 0.34815 C -0.36433 0.34815 -0.36433 0.34977 -0.36433 0.35139 " pathEditMode="relative" rAng="0" ptsTypes="AAAAAAAAAAAAAA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6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1 -0.01366 L -0.22409 0.07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32389"/>
              </p:ext>
            </p:extLst>
          </p:nvPr>
        </p:nvGraphicFramePr>
        <p:xfrm>
          <a:off x="2049516" y="1040524"/>
          <a:ext cx="8110485" cy="5468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097">
                  <a:extLst>
                    <a:ext uri="{9D8B030D-6E8A-4147-A177-3AD203B41FA5}">
                      <a16:colId xmlns:a16="http://schemas.microsoft.com/office/drawing/2014/main" val="338708113"/>
                    </a:ext>
                  </a:extLst>
                </a:gridCol>
                <a:gridCol w="1622097">
                  <a:extLst>
                    <a:ext uri="{9D8B030D-6E8A-4147-A177-3AD203B41FA5}">
                      <a16:colId xmlns:a16="http://schemas.microsoft.com/office/drawing/2014/main" val="4211819545"/>
                    </a:ext>
                  </a:extLst>
                </a:gridCol>
                <a:gridCol w="1622097">
                  <a:extLst>
                    <a:ext uri="{9D8B030D-6E8A-4147-A177-3AD203B41FA5}">
                      <a16:colId xmlns:a16="http://schemas.microsoft.com/office/drawing/2014/main" val="778688397"/>
                    </a:ext>
                  </a:extLst>
                </a:gridCol>
                <a:gridCol w="1622097">
                  <a:extLst>
                    <a:ext uri="{9D8B030D-6E8A-4147-A177-3AD203B41FA5}">
                      <a16:colId xmlns:a16="http://schemas.microsoft.com/office/drawing/2014/main" val="127171469"/>
                    </a:ext>
                  </a:extLst>
                </a:gridCol>
                <a:gridCol w="1622097">
                  <a:extLst>
                    <a:ext uri="{9D8B030D-6E8A-4147-A177-3AD203B41FA5}">
                      <a16:colId xmlns:a16="http://schemas.microsoft.com/office/drawing/2014/main" val="710931167"/>
                    </a:ext>
                  </a:extLst>
                </a:gridCol>
              </a:tblGrid>
              <a:tr h="863949"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Century Gothic" panose="020B0502020202020204" pitchFamily="34" charset="0"/>
                        </a:rPr>
                        <a:t>MA-  </a:t>
                      </a:r>
                      <a:r>
                        <a:rPr lang="es-CO" sz="3200" dirty="0" err="1" smtClean="0">
                          <a:latin typeface="Century Gothic" panose="020B0502020202020204" pitchFamily="34" charset="0"/>
                        </a:rPr>
                        <a:t>ma</a:t>
                      </a:r>
                      <a:endParaRPr lang="es-CO" sz="3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05399"/>
                  </a:ext>
                </a:extLst>
              </a:tr>
              <a:tr h="1100433">
                <a:tc>
                  <a:txBody>
                    <a:bodyPr/>
                    <a:lstStyle/>
                    <a:p>
                      <a:r>
                        <a:rPr lang="es-CO" sz="3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ME- me</a:t>
                      </a:r>
                      <a:endParaRPr lang="es-CO" sz="3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582217"/>
                  </a:ext>
                </a:extLst>
              </a:tr>
              <a:tr h="1100433">
                <a:tc>
                  <a:txBody>
                    <a:bodyPr/>
                    <a:lstStyle/>
                    <a:p>
                      <a:r>
                        <a:rPr lang="es-CO" sz="3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MI- </a:t>
                      </a:r>
                    </a:p>
                    <a:p>
                      <a:r>
                        <a:rPr lang="es-CO" sz="3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mi</a:t>
                      </a:r>
                      <a:endParaRPr lang="es-CO" sz="3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488681"/>
                  </a:ext>
                </a:extLst>
              </a:tr>
              <a:tr h="1100433">
                <a:tc>
                  <a:txBody>
                    <a:bodyPr/>
                    <a:lstStyle/>
                    <a:p>
                      <a:r>
                        <a:rPr lang="es-CO" sz="3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MO- </a:t>
                      </a:r>
                      <a:r>
                        <a:rPr lang="es-CO" sz="3200" b="1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mo</a:t>
                      </a:r>
                      <a:endParaRPr lang="es-CO" sz="3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2112"/>
                  </a:ext>
                </a:extLst>
              </a:tr>
              <a:tr h="1100433">
                <a:tc>
                  <a:txBody>
                    <a:bodyPr/>
                    <a:lstStyle/>
                    <a:p>
                      <a:r>
                        <a:rPr lang="es-CO" sz="3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MU- mu</a:t>
                      </a:r>
                      <a:endParaRPr lang="es-CO" sz="3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9AF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633944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234" y="1170851"/>
            <a:ext cx="1024759" cy="87569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025" y="4523685"/>
            <a:ext cx="1150968" cy="806141"/>
          </a:xfrm>
          <a:prstGeom prst="rect">
            <a:avLst/>
          </a:prstGeom>
          <a:ln w="9525">
            <a:solidFill>
              <a:srgbClr val="C00000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3095295" y="334522"/>
            <a:ext cx="6018925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TACHA  EL INTRUSO  EN CADA   GRUPO</a:t>
            </a:r>
            <a:endParaRPr lang="es-CO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025" y="2284244"/>
            <a:ext cx="1150968" cy="80952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254" y="3363661"/>
            <a:ext cx="1189006" cy="82225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9274" y="5553580"/>
            <a:ext cx="1189006" cy="8169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5700" y="4477105"/>
            <a:ext cx="1243560" cy="78528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7924" y="2235981"/>
            <a:ext cx="1024217" cy="85778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4888" y="5606902"/>
            <a:ext cx="1235071" cy="7636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9274" y="1196402"/>
            <a:ext cx="1225793" cy="82459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8331" y="1170851"/>
            <a:ext cx="1148058" cy="8501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28819" y="3393188"/>
            <a:ext cx="1211140" cy="82087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7924" y="4491134"/>
            <a:ext cx="1162035" cy="83869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73711" y="1211806"/>
            <a:ext cx="1235071" cy="79378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0805" y="2235981"/>
            <a:ext cx="1185584" cy="85778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23025" y="3344455"/>
            <a:ext cx="1150968" cy="90936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10254" y="2284244"/>
            <a:ext cx="1189006" cy="85090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09419" y="3411119"/>
            <a:ext cx="1056969" cy="77479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18331" y="5556739"/>
            <a:ext cx="1148057" cy="81377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80804" y="4523685"/>
            <a:ext cx="1185583" cy="80614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23025" y="5557307"/>
            <a:ext cx="1150968" cy="81320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58939" y="1091426"/>
            <a:ext cx="1185272" cy="76192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25853" y="2235981"/>
            <a:ext cx="1185272" cy="761929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25853" y="3452129"/>
            <a:ext cx="1185272" cy="76192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98174" y="4504070"/>
            <a:ext cx="1185272" cy="76192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90377" y="5544011"/>
            <a:ext cx="1185272" cy="7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1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14076 0.006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53386 -0.0141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13854 0.0048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54049 0.0027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659" y="1480595"/>
            <a:ext cx="8041821" cy="51080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504071" y="2463861"/>
            <a:ext cx="1056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/>
              <a:t>me</a:t>
            </a:r>
            <a:endParaRPr lang="es-CO" sz="4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53986" y="3171747"/>
            <a:ext cx="78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Century Gothic" panose="020B0502020202020204" pitchFamily="34" charset="0"/>
              </a:rPr>
              <a:t>mi</a:t>
            </a:r>
            <a:endParaRPr lang="es-CO" sz="3600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01878" y="3998499"/>
            <a:ext cx="105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err="1" smtClean="0">
                <a:latin typeface="Century Gothic" panose="020B0502020202020204" pitchFamily="34" charset="0"/>
              </a:rPr>
              <a:t>mo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3610" y="4718907"/>
            <a:ext cx="105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Century Gothic" panose="020B0502020202020204" pitchFamily="34" charset="0"/>
              </a:rPr>
              <a:t>mu</a:t>
            </a:r>
            <a:endParaRPr lang="es-CO" sz="3600" dirty="0">
              <a:latin typeface="Century Gothic" panose="020B0502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81" y="3250546"/>
            <a:ext cx="756746" cy="4887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778" y="2060821"/>
            <a:ext cx="744009" cy="4729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7071" y="4856570"/>
            <a:ext cx="756746" cy="52979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9770" y="4065705"/>
            <a:ext cx="659157" cy="450361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539900" y="383850"/>
            <a:ext cx="885745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omic Sans MS" panose="030F0702030302020204" pitchFamily="66" charset="0"/>
              </a:rPr>
              <a:t>OBSERVA  EL EJEMPLO  Y UBICA  CADA SÍLABA  QUE INICIA  CON M Y  DIBUJO DONDE  CORRESPONDE, COPIA  EN EL CUADERNO.</a:t>
            </a:r>
            <a:endParaRPr lang="es-CO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0.59557 -0.0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79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292 L -0.1625 -0.10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093 L 0.59987 0.00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116 C -0.00339 -0.00509 -0.01355 -0.01041 -0.01706 -0.01041 C -0.03959 -0.01041 -0.0625 0.08426 -0.0625 0.1801 C -0.0625 0.13149 -0.07422 0.08426 -0.0849 0.08426 C -0.09623 0.08426 -0.1073 0.13241 -0.1073 0.1801 C -0.1073 0.15602 -0.11276 0.13149 -0.11888 0.13149 C -0.12435 0.13149 -0.13008 0.1551 -0.13008 0.1801 C -0.13008 0.16736 -0.13308 0.15602 -0.13607 0.15602 C -0.13881 0.15602 -0.14167 0.16806 -0.14167 0.1801 C -0.14167 0.17338 -0.14297 0.16736 -0.14453 0.16736 C -0.14532 0.16736 -0.1474 0.17361 -0.1474 0.1801 C -0.1474 0.17662 -0.14844 0.17338 -0.14896 0.17338 C -0.14896 0.17246 -0.15039 0.17639 -0.15039 0.1801 C -0.15039 0.17824 -0.15039 0.17662 -0.15105 0.17662 C -0.15105 0.17709 -0.15183 0.17824 -0.15183 0.1801 C -0.15183 0.17894 -0.15183 0.17824 -0.15183 0.17709 C -0.15248 0.17709 -0.15248 0.17824 -0.15248 0.17894 C -0.15339 0.17894 -0.15339 0.17824 -0.15339 0.17709 C -0.15352 0.17709 -0.15352 0.17824 -0.15352 0.17894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-0.01041 L 0.59257 0.0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2523 L -0.16693 -0.11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0.59219 0.01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9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301 L -0.16263 0.130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90092"/>
              </p:ext>
            </p:extLst>
          </p:nvPr>
        </p:nvGraphicFramePr>
        <p:xfrm>
          <a:off x="2629638" y="1192632"/>
          <a:ext cx="6479629" cy="51924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90852">
                  <a:extLst>
                    <a:ext uri="{9D8B030D-6E8A-4147-A177-3AD203B41FA5}">
                      <a16:colId xmlns:a16="http://schemas.microsoft.com/office/drawing/2014/main" val="107151707"/>
                    </a:ext>
                  </a:extLst>
                </a:gridCol>
                <a:gridCol w="1596259">
                  <a:extLst>
                    <a:ext uri="{9D8B030D-6E8A-4147-A177-3AD203B41FA5}">
                      <a16:colId xmlns:a16="http://schemas.microsoft.com/office/drawing/2014/main" val="3449113853"/>
                    </a:ext>
                  </a:extLst>
                </a:gridCol>
                <a:gridCol w="1596259">
                  <a:extLst>
                    <a:ext uri="{9D8B030D-6E8A-4147-A177-3AD203B41FA5}">
                      <a16:colId xmlns:a16="http://schemas.microsoft.com/office/drawing/2014/main" val="86608341"/>
                    </a:ext>
                  </a:extLst>
                </a:gridCol>
                <a:gridCol w="1596259">
                  <a:extLst>
                    <a:ext uri="{9D8B030D-6E8A-4147-A177-3AD203B41FA5}">
                      <a16:colId xmlns:a16="http://schemas.microsoft.com/office/drawing/2014/main" val="4190305281"/>
                    </a:ext>
                  </a:extLst>
                </a:gridCol>
              </a:tblGrid>
              <a:tr h="1038480">
                <a:tc>
                  <a:txBody>
                    <a:bodyPr/>
                    <a:lstStyle/>
                    <a:p>
                      <a:r>
                        <a:rPr lang="es-CO" sz="3200" b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MA   </a:t>
                      </a:r>
                      <a:r>
                        <a:rPr lang="es-CO" sz="3200" b="0" dirty="0" err="1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ma</a:t>
                      </a:r>
                      <a:endParaRPr lang="es-CO" sz="32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677012"/>
                  </a:ext>
                </a:extLst>
              </a:tr>
              <a:tr h="1038480"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ME   </a:t>
                      </a:r>
                      <a:r>
                        <a:rPr lang="es-CO" sz="3200" dirty="0" err="1" smtClean="0">
                          <a:latin typeface="Berlin Sans FB" panose="020E0602020502020306" pitchFamily="34" charset="0"/>
                        </a:rPr>
                        <a:t>me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19734"/>
                  </a:ext>
                </a:extLst>
              </a:tr>
              <a:tr h="103848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MI   </a:t>
                      </a:r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mi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54650"/>
                  </a:ext>
                </a:extLst>
              </a:tr>
              <a:tr h="1038480"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MO  </a:t>
                      </a:r>
                      <a:r>
                        <a:rPr lang="es-CO" sz="3200" dirty="0" err="1" smtClean="0">
                          <a:latin typeface="Berlin Sans FB" panose="020E0602020502020306" pitchFamily="34" charset="0"/>
                        </a:rPr>
                        <a:t>mo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006642"/>
                  </a:ext>
                </a:extLst>
              </a:tr>
              <a:tr h="1038480"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MU  </a:t>
                      </a:r>
                      <a:r>
                        <a:rPr lang="es-CO" sz="3200" dirty="0" err="1" smtClean="0">
                          <a:latin typeface="Berlin Sans FB" panose="020E0602020502020306" pitchFamily="34" charset="0"/>
                        </a:rPr>
                        <a:t>mu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864464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601" y="2316785"/>
            <a:ext cx="1024217" cy="8434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598" y="1313312"/>
            <a:ext cx="872221" cy="7932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908" y="5414598"/>
            <a:ext cx="883997" cy="8169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574" y="1313312"/>
            <a:ext cx="755970" cy="83522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724" y="4379994"/>
            <a:ext cx="838095" cy="78528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4381" y="5427457"/>
            <a:ext cx="666667" cy="81693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2020" y="4516240"/>
            <a:ext cx="809524" cy="65714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0807" y="2302873"/>
            <a:ext cx="1003203" cy="85090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0707" y="2344251"/>
            <a:ext cx="885714" cy="80952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1299" y="1378543"/>
            <a:ext cx="902221" cy="70476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2434" y="5380151"/>
            <a:ext cx="952381" cy="74285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24000" y="3470780"/>
            <a:ext cx="761905" cy="74285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97745" y="4542218"/>
            <a:ext cx="733333" cy="69523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88057" y="3346340"/>
            <a:ext cx="859317" cy="82651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97746" y="3470780"/>
            <a:ext cx="841758" cy="7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437229" y="392881"/>
            <a:ext cx="9301655" cy="52322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UBICANDO PALABRAS  SEGÚN  SONIDO  DE LA SÍLABA  INICIAL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2185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45475" y="1040525"/>
            <a:ext cx="4146331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25106"/>
              </p:ext>
            </p:extLst>
          </p:nvPr>
        </p:nvGraphicFramePr>
        <p:xfrm>
          <a:off x="2868428" y="1119351"/>
          <a:ext cx="6029436" cy="55179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482855">
                  <a:extLst>
                    <a:ext uri="{9D8B030D-6E8A-4147-A177-3AD203B41FA5}">
                      <a16:colId xmlns:a16="http://schemas.microsoft.com/office/drawing/2014/main" val="1733378373"/>
                    </a:ext>
                  </a:extLst>
                </a:gridCol>
                <a:gridCol w="1531863">
                  <a:extLst>
                    <a:ext uri="{9D8B030D-6E8A-4147-A177-3AD203B41FA5}">
                      <a16:colId xmlns:a16="http://schemas.microsoft.com/office/drawing/2014/main" val="556207498"/>
                    </a:ext>
                  </a:extLst>
                </a:gridCol>
                <a:gridCol w="1507359">
                  <a:extLst>
                    <a:ext uri="{9D8B030D-6E8A-4147-A177-3AD203B41FA5}">
                      <a16:colId xmlns:a16="http://schemas.microsoft.com/office/drawing/2014/main" val="244067041"/>
                    </a:ext>
                  </a:extLst>
                </a:gridCol>
                <a:gridCol w="1507359">
                  <a:extLst>
                    <a:ext uri="{9D8B030D-6E8A-4147-A177-3AD203B41FA5}">
                      <a16:colId xmlns:a16="http://schemas.microsoft.com/office/drawing/2014/main" val="416596937"/>
                    </a:ext>
                  </a:extLst>
                </a:gridCol>
              </a:tblGrid>
              <a:tr h="1040525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EDB9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EDB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CO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665916"/>
                  </a:ext>
                </a:extLst>
              </a:tr>
              <a:tr h="1119352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420778"/>
                  </a:ext>
                </a:extLst>
              </a:tr>
              <a:tr h="1119352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384403"/>
                  </a:ext>
                </a:extLst>
              </a:tr>
              <a:tr h="1119352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22696"/>
                  </a:ext>
                </a:extLst>
              </a:tr>
              <a:tr h="1119352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949089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374" y="1183690"/>
            <a:ext cx="1077686" cy="8122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082013" y="2313849"/>
            <a:ext cx="1083330" cy="8205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328" y="3419297"/>
            <a:ext cx="849885" cy="8451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2296" y="4516047"/>
            <a:ext cx="901740" cy="82459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2012" y="5625496"/>
            <a:ext cx="1012024" cy="85961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0795" y="1199006"/>
            <a:ext cx="1076325" cy="8191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5981" y="2333619"/>
            <a:ext cx="985859" cy="77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0239" y="3462306"/>
            <a:ext cx="996835" cy="8654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9519" y="4624714"/>
            <a:ext cx="979714" cy="8082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8483" y="5680770"/>
            <a:ext cx="958591" cy="7592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9" name="CuadroTexto 18"/>
          <p:cNvSpPr txBox="1"/>
          <p:nvPr/>
        </p:nvSpPr>
        <p:spPr>
          <a:xfrm>
            <a:off x="1444734" y="281696"/>
            <a:ext cx="943347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NOMBRA LOS OBJETOS Y UBICA LA SÍLABA INICIAL  QUE CORRESPONDE  A CADA  DIBUJO</a:t>
            </a:r>
            <a:endParaRPr lang="es-CO" sz="20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62871" y="2296883"/>
            <a:ext cx="1182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err="1" smtClean="0">
                <a:latin typeface="Century Gothic" panose="020B0502020202020204" pitchFamily="34" charset="0"/>
              </a:rPr>
              <a:t>ma</a:t>
            </a:r>
            <a:endParaRPr lang="es-CO" sz="4400" dirty="0">
              <a:latin typeface="Century Gothic" panose="020B0502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04018" y="1208551"/>
            <a:ext cx="1387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err="1" smtClean="0">
                <a:latin typeface="Century Gothic" panose="020B0502020202020204" pitchFamily="34" charset="0"/>
              </a:rPr>
              <a:t>mo</a:t>
            </a:r>
            <a:endParaRPr lang="es-CO" sz="4400" dirty="0">
              <a:latin typeface="Century Gothic" panose="020B0502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39282" y="3329975"/>
            <a:ext cx="112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latin typeface="Century Gothic" panose="020B0502020202020204" pitchFamily="34" charset="0"/>
              </a:rPr>
              <a:t>mu</a:t>
            </a:r>
            <a:endParaRPr lang="es-CO" sz="4400" dirty="0">
              <a:latin typeface="Century Gothic" panose="020B0502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04896" y="4363067"/>
            <a:ext cx="1182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err="1" smtClean="0">
                <a:latin typeface="Century Gothic" panose="020B0502020202020204" pitchFamily="34" charset="0"/>
              </a:rPr>
              <a:t>mo</a:t>
            </a:r>
            <a:endParaRPr lang="es-CO" sz="4400" dirty="0">
              <a:latin typeface="Century Gothic" panose="020B0502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19499" y="5396159"/>
            <a:ext cx="1167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latin typeface="Century Gothic" panose="020B0502020202020204" pitchFamily="34" charset="0"/>
              </a:rPr>
              <a:t>mi</a:t>
            </a:r>
            <a:endParaRPr lang="es-CO" sz="4800" dirty="0">
              <a:latin typeface="Century Gothic" panose="020B0502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0047853" y="1208551"/>
            <a:ext cx="1145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err="1" smtClean="0">
                <a:latin typeface="Century Gothic" panose="020B0502020202020204" pitchFamily="34" charset="0"/>
              </a:rPr>
              <a:t>ma</a:t>
            </a:r>
            <a:endParaRPr lang="es-CO" sz="4400" dirty="0">
              <a:latin typeface="Century Gothic" panose="020B0502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0074166" y="2146017"/>
            <a:ext cx="1135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err="1" smtClean="0">
                <a:latin typeface="Century Gothic" panose="020B0502020202020204" pitchFamily="34" charset="0"/>
              </a:rPr>
              <a:t>mo</a:t>
            </a:r>
            <a:endParaRPr lang="es-CO" sz="4400" dirty="0">
              <a:latin typeface="Century Gothic" panose="020B0502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0113580" y="3104616"/>
            <a:ext cx="152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err="1" smtClean="0">
                <a:latin typeface="Century Gothic" panose="020B0502020202020204" pitchFamily="34" charset="0"/>
              </a:rPr>
              <a:t>ma</a:t>
            </a:r>
            <a:endParaRPr lang="es-CO" sz="4800" dirty="0">
              <a:latin typeface="Century Gothic" panose="020B0502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0247586" y="4980660"/>
            <a:ext cx="126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latin typeface="Century Gothic" panose="020B0502020202020204" pitchFamily="34" charset="0"/>
              </a:rPr>
              <a:t>mi</a:t>
            </a:r>
            <a:endParaRPr lang="es-CO" sz="4800" dirty="0">
              <a:latin typeface="Century Gothic" panose="020B0502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0145994" y="4180670"/>
            <a:ext cx="1143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latin typeface="Century Gothic" panose="020B0502020202020204" pitchFamily="34" charset="0"/>
              </a:rPr>
              <a:t>mu</a:t>
            </a:r>
            <a:endParaRPr lang="es-CO" sz="4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3293 -0.15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20951 -0.4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-0.02084 L 0.14714 -0.02084 C 0.22201 -0.02084 0.31446 0.03032 0.31446 0.07199 L 0.31446 0.1650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2045 -0.38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3319 -0.273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0.00138 L -0.2142 0.041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33086 0.03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20156 0.489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6523 3.33333E-6 C 0.23932 3.33333E-6 0.3306 0.09514 0.3306 0.17268 L 0.3306 0.3456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3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1736 C -0.00391 0.00046 -0.01706 -0.01597 -0.02175 -0.01597 C -0.05105 -0.01597 -0.08125 0.24653 -0.08125 0.50926 C -0.08125 0.37685 -0.09636 0.24653 -0.11042 0.24653 C -0.12552 0.24653 -0.13972 0.37871 -0.13972 0.50926 C -0.13972 0.44398 -0.14714 0.37685 -0.15482 0.37685 C -0.16224 0.37685 -0.16993 0.44213 -0.16993 0.50926 C -0.16993 0.4757 -0.1737 0.44398 -0.17735 0.44398 C -0.18125 0.44398 -0.1849 0.47755 -0.1849 0.50926 C -0.1849 0.49213 -0.18672 0.4757 -0.18868 0.4757 C -0.18972 0.4757 -0.19245 0.49259 -0.19245 0.50926 C -0.19245 0.50093 -0.19349 0.49213 -0.1944 0.49213 C -0.1944 0.49028 -0.19623 0.50046 -0.19623 0.50926 C -0.19623 0.50486 -0.19623 0.50093 -0.19714 0.50093 C -0.19714 0.50278 -0.19818 0.50533 -0.19818 0.50926 C -0.19818 0.50718 -0.19818 0.50486 -0.19818 0.50278 C -0.19909 0.50278 -0.19909 0.50486 -0.19909 0.50718 C -0.20013 0.50718 -0.20013 0.50533 -0.20013 0.50278 C -0.20105 0.50278 -0.20105 0.50486 -0.20105 0.50718 " pathEditMode="relative" rAng="0" ptsTypes="AAAAAAAAAAAAAAAAA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46" y="1536713"/>
            <a:ext cx="1874454" cy="13823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2549769" y="482578"/>
            <a:ext cx="7737231" cy="461665"/>
          </a:xfrm>
          <a:prstGeom prst="rect">
            <a:avLst/>
          </a:prstGeom>
          <a:solidFill>
            <a:srgbClr val="89FBFB"/>
          </a:solidFill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IDENTIFICA  EL NOMBRE  CORRECTO  DE CADA  DIBUJO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062177" y="3138918"/>
            <a:ext cx="1487592" cy="584775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MESA</a:t>
            </a:r>
            <a:endParaRPr lang="es-CO" sz="3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512" y="1536713"/>
            <a:ext cx="1862821" cy="13823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3823703" y="3070819"/>
            <a:ext cx="179363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MOMIA</a:t>
            </a:r>
            <a:endParaRPr lang="es-CO" sz="3200" b="1" dirty="0"/>
          </a:p>
        </p:txBody>
      </p:sp>
      <p:sp>
        <p:nvSpPr>
          <p:cNvPr id="8" name="Rectángulo 7"/>
          <p:cNvSpPr/>
          <p:nvPr/>
        </p:nvSpPr>
        <p:spPr>
          <a:xfrm>
            <a:off x="3850276" y="3943562"/>
            <a:ext cx="182000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MAMUT</a:t>
            </a:r>
            <a:endParaRPr lang="es-CO" sz="32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Gráfico vectorial Motocicleta de dibujos animados ▷ Imagen vectorial  Motocicleta de dibujos animados |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45" y="1536713"/>
            <a:ext cx="1794385" cy="1373683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6628645" y="3070819"/>
            <a:ext cx="1794385" cy="584775"/>
          </a:xfrm>
          <a:prstGeom prst="rect">
            <a:avLst/>
          </a:prstGeom>
          <a:solidFill>
            <a:srgbClr val="F33D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MOTO</a:t>
            </a:r>
            <a:endParaRPr lang="es-CO" sz="3200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628645" y="3943563"/>
            <a:ext cx="179438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MOSCA</a:t>
            </a:r>
            <a:endParaRPr lang="es-CO" sz="32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6031" y="1456501"/>
            <a:ext cx="1899138" cy="153410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Rectángulo 12"/>
          <p:cNvSpPr/>
          <p:nvPr/>
        </p:nvSpPr>
        <p:spPr>
          <a:xfrm>
            <a:off x="9566031" y="3070819"/>
            <a:ext cx="1899138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MILO</a:t>
            </a:r>
            <a:endParaRPr lang="es-CO" sz="3200" b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566031" y="3943562"/>
            <a:ext cx="1899138" cy="58477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MINA</a:t>
            </a:r>
            <a:endParaRPr lang="es-CO" sz="3200" b="1" dirty="0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33338" y="3943562"/>
            <a:ext cx="1487592" cy="584775"/>
          </a:xfrm>
          <a:prstGeom prst="rect">
            <a:avLst/>
          </a:prstGeom>
          <a:solidFill>
            <a:srgbClr val="89FBFB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MISA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85067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10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65" y="1249858"/>
            <a:ext cx="1818515" cy="19058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509" y="1249858"/>
            <a:ext cx="1867708" cy="19058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792" y="1145728"/>
            <a:ext cx="2234049" cy="204468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617" y="1180438"/>
            <a:ext cx="2294895" cy="19752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650365" y="3421862"/>
            <a:ext cx="181851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MAPA</a:t>
            </a:r>
            <a:endParaRPr lang="es-CO" sz="32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50365" y="4272798"/>
            <a:ext cx="1818515" cy="584775"/>
          </a:xfrm>
          <a:prstGeom prst="rect">
            <a:avLst/>
          </a:prstGeom>
          <a:solidFill>
            <a:srgbClr val="89FBFB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MANO</a:t>
            </a:r>
            <a:endParaRPr lang="es-CO" sz="3200" b="1" dirty="0"/>
          </a:p>
        </p:txBody>
      </p:sp>
      <p:sp>
        <p:nvSpPr>
          <p:cNvPr id="8" name="Rectángulo 7"/>
          <p:cNvSpPr/>
          <p:nvPr/>
        </p:nvSpPr>
        <p:spPr>
          <a:xfrm>
            <a:off x="3243789" y="3421861"/>
            <a:ext cx="1959147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MINA</a:t>
            </a:r>
            <a:endParaRPr lang="es-CO" sz="3200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98070" y="4272795"/>
            <a:ext cx="1959147" cy="584775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MISA</a:t>
            </a:r>
            <a:endParaRPr lang="es-CO" sz="32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77845" y="3421861"/>
            <a:ext cx="1959147" cy="584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MOMIA</a:t>
            </a:r>
            <a:endParaRPr lang="es-CO" sz="3200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827490" y="3421861"/>
            <a:ext cx="1959147" cy="584775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MAMÁ</a:t>
            </a:r>
            <a:endParaRPr lang="es-CO" sz="3200" b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999418" y="4272794"/>
            <a:ext cx="195914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MOSCA</a:t>
            </a:r>
            <a:endParaRPr lang="es-CO" sz="3200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827490" y="4272793"/>
            <a:ext cx="1959147" cy="584775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MASA</a:t>
            </a:r>
            <a:endParaRPr lang="es-CO" sz="3200" b="1" dirty="0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468880" y="452612"/>
            <a:ext cx="7737231" cy="461665"/>
          </a:xfrm>
          <a:prstGeom prst="rect">
            <a:avLst/>
          </a:prstGeom>
          <a:solidFill>
            <a:srgbClr val="89FBFB"/>
          </a:solidFill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IDENTIFICA  EL NOMBRE  CORRECTO  DE CADA  DIBUJO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2545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27" y="1642900"/>
            <a:ext cx="2178423" cy="18736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589" y="1633600"/>
            <a:ext cx="1984988" cy="18736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716" y="1626790"/>
            <a:ext cx="2201676" cy="19058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531" y="1602679"/>
            <a:ext cx="2029437" cy="18755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2549769" y="482578"/>
            <a:ext cx="7737231" cy="461665"/>
          </a:xfrm>
          <a:prstGeom prst="rect">
            <a:avLst/>
          </a:prstGeom>
          <a:solidFill>
            <a:srgbClr val="89FBFB"/>
          </a:solidFill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IDENTIFICA  EL NOMBRE  CORRECTO  DE CADA  DIBUJO</a:t>
            </a:r>
            <a:endParaRPr lang="es-CO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78026" y="3785616"/>
            <a:ext cx="2178423" cy="58477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MELÓN</a:t>
            </a:r>
            <a:endParaRPr lang="es-CO" sz="3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778026" y="4498186"/>
            <a:ext cx="2178423" cy="584775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MELENA</a:t>
            </a:r>
            <a:endParaRPr lang="es-CO" sz="3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623589" y="3785616"/>
            <a:ext cx="2178423" cy="584775"/>
          </a:xfrm>
          <a:prstGeom prst="rect">
            <a:avLst/>
          </a:prstGeom>
          <a:solidFill>
            <a:srgbClr val="00FFFF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MULA</a:t>
            </a:r>
            <a:endParaRPr lang="es-CO" sz="3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23589" y="4498186"/>
            <a:ext cx="2178423" cy="584775"/>
          </a:xfrm>
          <a:prstGeom prst="rect">
            <a:avLst/>
          </a:prstGeom>
          <a:solidFill>
            <a:srgbClr val="CCCCFF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MUELA</a:t>
            </a:r>
            <a:endParaRPr lang="es-CO" sz="3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275716" y="3785616"/>
            <a:ext cx="2178423" cy="584775"/>
          </a:xfrm>
          <a:prstGeom prst="rect">
            <a:avLst/>
          </a:prstGeom>
          <a:solidFill>
            <a:srgbClr val="CCFF66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MULA</a:t>
            </a:r>
            <a:endParaRPr lang="es-CO" sz="3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287342" y="4498186"/>
            <a:ext cx="2178423" cy="584775"/>
          </a:xfrm>
          <a:prstGeom prst="rect">
            <a:avLst/>
          </a:prstGeom>
          <a:solidFill>
            <a:srgbClr val="00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MÚSICA</a:t>
            </a:r>
            <a:endParaRPr lang="es-CO" sz="3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123295" y="3785616"/>
            <a:ext cx="217842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MILO</a:t>
            </a:r>
            <a:endParaRPr lang="es-CO" sz="3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123295" y="4461610"/>
            <a:ext cx="217842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CC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MIMO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3162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1000">
              <a:schemeClr val="accent2">
                <a:lumMod val="40000"/>
                <a:lumOff val="60000"/>
                <a:alpha val="6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12647" y="3292737"/>
            <a:ext cx="288663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Berlin Sans FB" panose="020E0602020502020306" pitchFamily="34" charset="0"/>
              </a:rPr>
              <a:t>manzana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207711"/>
              </p:ext>
            </p:extLst>
          </p:nvPr>
        </p:nvGraphicFramePr>
        <p:xfrm>
          <a:off x="1312647" y="4009184"/>
          <a:ext cx="290456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188">
                  <a:extLst>
                    <a:ext uri="{9D8B030D-6E8A-4147-A177-3AD203B41FA5}">
                      <a16:colId xmlns:a16="http://schemas.microsoft.com/office/drawing/2014/main" val="412831077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1032275294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1324114015"/>
                    </a:ext>
                  </a:extLst>
                </a:gridCol>
              </a:tblGrid>
              <a:tr h="487691">
                <a:tc>
                  <a:txBody>
                    <a:bodyPr/>
                    <a:lstStyle/>
                    <a:p>
                      <a:r>
                        <a:rPr lang="es-CO" sz="3200" dirty="0" err="1" smtClean="0">
                          <a:latin typeface="Berlin Sans FB" panose="020E0602020502020306" pitchFamily="34" charset="0"/>
                        </a:rPr>
                        <a:t>man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   </a:t>
                      </a:r>
                      <a:r>
                        <a:rPr lang="es-CO" sz="3200" dirty="0" err="1" smtClean="0">
                          <a:latin typeface="Berlin Sans FB" panose="020E0602020502020306" pitchFamily="34" charset="0"/>
                        </a:rPr>
                        <a:t>za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na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67148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30410"/>
              </p:ext>
            </p:extLst>
          </p:nvPr>
        </p:nvGraphicFramePr>
        <p:xfrm>
          <a:off x="1312647" y="4610648"/>
          <a:ext cx="2886632" cy="5844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376">
                  <a:extLst>
                    <a:ext uri="{9D8B030D-6E8A-4147-A177-3AD203B41FA5}">
                      <a16:colId xmlns:a16="http://schemas.microsoft.com/office/drawing/2014/main" val="3016899626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val="2366391668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val="147966027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val="857045084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val="2706957540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val="3429001651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val="807672796"/>
                    </a:ext>
                  </a:extLst>
                </a:gridCol>
              </a:tblGrid>
              <a:tr h="584499"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n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z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n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2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2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14954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747" y="1237411"/>
            <a:ext cx="1875082" cy="1874138"/>
          </a:xfrm>
          <a:prstGeom prst="rect">
            <a:avLst/>
          </a:prstGeom>
          <a:ln w="9525"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5440749" y="3226480"/>
            <a:ext cx="1906252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Berlin Sans FB" panose="020E0602020502020306" pitchFamily="34" charset="0"/>
              </a:rPr>
              <a:t>    </a:t>
            </a:r>
            <a:r>
              <a:rPr lang="es-CO" sz="3600" dirty="0" smtClean="0">
                <a:latin typeface="Berlin Sans FB" panose="020E0602020502020306" pitchFamily="34" charset="0"/>
              </a:rPr>
              <a:t>mesa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83927"/>
              </p:ext>
            </p:extLst>
          </p:nvPr>
        </p:nvGraphicFramePr>
        <p:xfrm>
          <a:off x="5440747" y="3914949"/>
          <a:ext cx="190625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3128">
                  <a:extLst>
                    <a:ext uri="{9D8B030D-6E8A-4147-A177-3AD203B41FA5}">
                      <a16:colId xmlns:a16="http://schemas.microsoft.com/office/drawing/2014/main" val="3101692905"/>
                    </a:ext>
                  </a:extLst>
                </a:gridCol>
                <a:gridCol w="953128">
                  <a:extLst>
                    <a:ext uri="{9D8B030D-6E8A-4147-A177-3AD203B41FA5}">
                      <a16:colId xmlns:a16="http://schemas.microsoft.com/office/drawing/2014/main" val="1729696629"/>
                    </a:ext>
                  </a:extLst>
                </a:gridCol>
              </a:tblGrid>
              <a:tr h="571941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me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sa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997056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638069"/>
              </p:ext>
            </p:extLst>
          </p:nvPr>
        </p:nvGraphicFramePr>
        <p:xfrm>
          <a:off x="5443097" y="4555029"/>
          <a:ext cx="1890667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3889">
                  <a:extLst>
                    <a:ext uri="{9D8B030D-6E8A-4147-A177-3AD203B41FA5}">
                      <a16:colId xmlns:a16="http://schemas.microsoft.com/office/drawing/2014/main" val="2347659081"/>
                    </a:ext>
                  </a:extLst>
                </a:gridCol>
                <a:gridCol w="376517">
                  <a:extLst>
                    <a:ext uri="{9D8B030D-6E8A-4147-A177-3AD203B41FA5}">
                      <a16:colId xmlns:a16="http://schemas.microsoft.com/office/drawing/2014/main" val="2988834130"/>
                    </a:ext>
                  </a:extLst>
                </a:gridCol>
                <a:gridCol w="412377">
                  <a:extLst>
                    <a:ext uri="{9D8B030D-6E8A-4147-A177-3AD203B41FA5}">
                      <a16:colId xmlns:a16="http://schemas.microsoft.com/office/drawing/2014/main" val="2695405204"/>
                    </a:ext>
                  </a:extLst>
                </a:gridCol>
                <a:gridCol w="537884">
                  <a:extLst>
                    <a:ext uri="{9D8B030D-6E8A-4147-A177-3AD203B41FA5}">
                      <a16:colId xmlns:a16="http://schemas.microsoft.com/office/drawing/2014/main" val="597705599"/>
                    </a:ext>
                  </a:extLst>
                </a:gridCol>
              </a:tblGrid>
              <a:tr h="58450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e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s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395786"/>
                  </a:ext>
                </a:extLst>
              </a:tr>
            </a:tbl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304" y="1224026"/>
            <a:ext cx="1828802" cy="1937167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8713693" y="3237536"/>
            <a:ext cx="2026025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         </a:t>
            </a:r>
            <a:r>
              <a:rPr lang="es-CO" sz="3600" dirty="0" smtClean="0">
                <a:latin typeface="Berlin Sans FB" panose="020E0602020502020306" pitchFamily="34" charset="0"/>
              </a:rPr>
              <a:t>milo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435506"/>
              </p:ext>
            </p:extLst>
          </p:nvPr>
        </p:nvGraphicFramePr>
        <p:xfrm>
          <a:off x="8726933" y="3883867"/>
          <a:ext cx="202602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012">
                  <a:extLst>
                    <a:ext uri="{9D8B030D-6E8A-4147-A177-3AD203B41FA5}">
                      <a16:colId xmlns:a16="http://schemas.microsoft.com/office/drawing/2014/main" val="3508133455"/>
                    </a:ext>
                  </a:extLst>
                </a:gridCol>
                <a:gridCol w="1013012">
                  <a:extLst>
                    <a:ext uri="{9D8B030D-6E8A-4147-A177-3AD203B41FA5}">
                      <a16:colId xmlns:a16="http://schemas.microsoft.com/office/drawing/2014/main" val="1154429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baseline="0" dirty="0" smtClean="0">
                          <a:latin typeface="Berlin Sans FB" panose="020E0602020502020306" pitchFamily="34" charset="0"/>
                        </a:rPr>
                        <a:t>  mi  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lo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701342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90362"/>
              </p:ext>
            </p:extLst>
          </p:nvPr>
        </p:nvGraphicFramePr>
        <p:xfrm>
          <a:off x="8713694" y="4555029"/>
          <a:ext cx="202602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506">
                  <a:extLst>
                    <a:ext uri="{9D8B030D-6E8A-4147-A177-3AD203B41FA5}">
                      <a16:colId xmlns:a16="http://schemas.microsoft.com/office/drawing/2014/main" val="2780022076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3787162549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2057951914"/>
                    </a:ext>
                  </a:extLst>
                </a:gridCol>
                <a:gridCol w="506506">
                  <a:extLst>
                    <a:ext uri="{9D8B030D-6E8A-4147-A177-3AD203B41FA5}">
                      <a16:colId xmlns:a16="http://schemas.microsoft.com/office/drawing/2014/main" val="2053128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i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l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o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42734"/>
                  </a:ext>
                </a:extLst>
              </a:tr>
            </a:tbl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423" y="1237411"/>
            <a:ext cx="2554602" cy="1910398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2026926" y="261914"/>
            <a:ext cx="8104626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EJERCICIO  DE CONCIENCIA  SILÁBICA Y  FONOLÓGICA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420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63552" y="3345800"/>
            <a:ext cx="243053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Berlin Sans FB" panose="020E0602020502020306" pitchFamily="34" charset="0"/>
              </a:rPr>
              <a:t>    mamut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96928"/>
              </p:ext>
            </p:extLst>
          </p:nvPr>
        </p:nvGraphicFramePr>
        <p:xfrm>
          <a:off x="1163552" y="4082710"/>
          <a:ext cx="2430538" cy="6529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5269">
                  <a:extLst>
                    <a:ext uri="{9D8B030D-6E8A-4147-A177-3AD203B41FA5}">
                      <a16:colId xmlns:a16="http://schemas.microsoft.com/office/drawing/2014/main" val="1208099158"/>
                    </a:ext>
                  </a:extLst>
                </a:gridCol>
                <a:gridCol w="1215269">
                  <a:extLst>
                    <a:ext uri="{9D8B030D-6E8A-4147-A177-3AD203B41FA5}">
                      <a16:colId xmlns:a16="http://schemas.microsoft.com/office/drawing/2014/main" val="330227752"/>
                    </a:ext>
                  </a:extLst>
                </a:gridCol>
              </a:tblGrid>
              <a:tr h="652907">
                <a:tc>
                  <a:txBody>
                    <a:bodyPr/>
                    <a:lstStyle/>
                    <a:p>
                      <a:r>
                        <a:rPr lang="es-CO" sz="3600" baseline="0" dirty="0" smtClean="0">
                          <a:latin typeface="Berlin Sans FB" panose="020E0602020502020306" pitchFamily="34" charset="0"/>
                        </a:rPr>
                        <a:t>   </a:t>
                      </a:r>
                      <a:r>
                        <a:rPr lang="es-CO" sz="3600" baseline="0" dirty="0" err="1" smtClean="0">
                          <a:latin typeface="Berlin Sans FB" panose="020E0602020502020306" pitchFamily="34" charset="0"/>
                        </a:rPr>
                        <a:t>ma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mut</a:t>
                      </a:r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  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23803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103107"/>
              </p:ext>
            </p:extLst>
          </p:nvPr>
        </p:nvGraphicFramePr>
        <p:xfrm>
          <a:off x="1194441" y="4826196"/>
          <a:ext cx="2384615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496">
                  <a:extLst>
                    <a:ext uri="{9D8B030D-6E8A-4147-A177-3AD203B41FA5}">
                      <a16:colId xmlns:a16="http://schemas.microsoft.com/office/drawing/2014/main" val="1812998732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val="23478044"/>
                    </a:ext>
                  </a:extLst>
                </a:gridCol>
                <a:gridCol w="519953">
                  <a:extLst>
                    <a:ext uri="{9D8B030D-6E8A-4147-A177-3AD203B41FA5}">
                      <a16:colId xmlns:a16="http://schemas.microsoft.com/office/drawing/2014/main" val="1330492256"/>
                    </a:ext>
                  </a:extLst>
                </a:gridCol>
                <a:gridCol w="396867">
                  <a:extLst>
                    <a:ext uri="{9D8B030D-6E8A-4147-A177-3AD203B41FA5}">
                      <a16:colId xmlns:a16="http://schemas.microsoft.com/office/drawing/2014/main" val="2249339887"/>
                    </a:ext>
                  </a:extLst>
                </a:gridCol>
                <a:gridCol w="476923">
                  <a:extLst>
                    <a:ext uri="{9D8B030D-6E8A-4147-A177-3AD203B41FA5}">
                      <a16:colId xmlns:a16="http://schemas.microsoft.com/office/drawing/2014/main" val="3338159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u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t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946681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085" y="1332004"/>
            <a:ext cx="2178423" cy="18736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5078910" y="3336378"/>
            <a:ext cx="2133598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      </a:t>
            </a:r>
            <a:r>
              <a:rPr lang="es-CO" sz="3600" dirty="0" smtClean="0">
                <a:latin typeface="Berlin Sans FB" panose="020E0602020502020306" pitchFamily="34" charset="0"/>
              </a:rPr>
              <a:t>melón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912047"/>
              </p:ext>
            </p:extLst>
          </p:nvPr>
        </p:nvGraphicFramePr>
        <p:xfrm>
          <a:off x="5101182" y="4082710"/>
          <a:ext cx="2125651" cy="743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447">
                  <a:extLst>
                    <a:ext uri="{9D8B030D-6E8A-4147-A177-3AD203B41FA5}">
                      <a16:colId xmlns:a16="http://schemas.microsoft.com/office/drawing/2014/main" val="2777555537"/>
                    </a:ext>
                  </a:extLst>
                </a:gridCol>
                <a:gridCol w="1091204">
                  <a:extLst>
                    <a:ext uri="{9D8B030D-6E8A-4147-A177-3AD203B41FA5}">
                      <a16:colId xmlns:a16="http://schemas.microsoft.com/office/drawing/2014/main" val="324497307"/>
                    </a:ext>
                  </a:extLst>
                </a:gridCol>
              </a:tblGrid>
              <a:tr h="743486">
                <a:tc>
                  <a:txBody>
                    <a:bodyPr/>
                    <a:lstStyle/>
                    <a:p>
                      <a:r>
                        <a:rPr lang="es-CO" sz="3600" baseline="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CO" sz="3600" baseline="0" dirty="0" err="1" smtClean="0">
                          <a:latin typeface="Berlin Sans FB" panose="020E0602020502020306" pitchFamily="34" charset="0"/>
                        </a:rPr>
                        <a:t>ma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err="1" smtClean="0">
                          <a:latin typeface="Berlin Sans FB" panose="020E0602020502020306" pitchFamily="34" charset="0"/>
                        </a:rPr>
                        <a:t>mut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65956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44590"/>
              </p:ext>
            </p:extLst>
          </p:nvPr>
        </p:nvGraphicFramePr>
        <p:xfrm>
          <a:off x="5078910" y="4902397"/>
          <a:ext cx="213359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951">
                  <a:extLst>
                    <a:ext uri="{9D8B030D-6E8A-4147-A177-3AD203B41FA5}">
                      <a16:colId xmlns:a16="http://schemas.microsoft.com/office/drawing/2014/main" val="3090899416"/>
                    </a:ext>
                  </a:extLst>
                </a:gridCol>
                <a:gridCol w="358589">
                  <a:extLst>
                    <a:ext uri="{9D8B030D-6E8A-4147-A177-3AD203B41FA5}">
                      <a16:colId xmlns:a16="http://schemas.microsoft.com/office/drawing/2014/main" val="970072405"/>
                    </a:ext>
                  </a:extLst>
                </a:gridCol>
                <a:gridCol w="537882">
                  <a:extLst>
                    <a:ext uri="{9D8B030D-6E8A-4147-A177-3AD203B41FA5}">
                      <a16:colId xmlns:a16="http://schemas.microsoft.com/office/drawing/2014/main" val="403115061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1317409976"/>
                    </a:ext>
                  </a:extLst>
                </a:gridCol>
                <a:gridCol w="358588">
                  <a:extLst>
                    <a:ext uri="{9D8B030D-6E8A-4147-A177-3AD203B41FA5}">
                      <a16:colId xmlns:a16="http://schemas.microsoft.com/office/drawing/2014/main" val="3900596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u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t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7486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212" y="1431061"/>
            <a:ext cx="2080665" cy="182416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652" y="1375906"/>
            <a:ext cx="2400470" cy="18793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CuadroTexto 11"/>
          <p:cNvSpPr txBox="1"/>
          <p:nvPr/>
        </p:nvSpPr>
        <p:spPr>
          <a:xfrm>
            <a:off x="8936970" y="3399616"/>
            <a:ext cx="2065907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Berlin Sans FB" panose="020E0602020502020306" pitchFamily="34" charset="0"/>
              </a:rPr>
              <a:t>     mina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50286"/>
              </p:ext>
            </p:extLst>
          </p:nvPr>
        </p:nvGraphicFramePr>
        <p:xfrm>
          <a:off x="8945839" y="4145457"/>
          <a:ext cx="208176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203">
                  <a:extLst>
                    <a:ext uri="{9D8B030D-6E8A-4147-A177-3AD203B41FA5}">
                      <a16:colId xmlns:a16="http://schemas.microsoft.com/office/drawing/2014/main" val="794731213"/>
                    </a:ext>
                  </a:extLst>
                </a:gridCol>
                <a:gridCol w="978559">
                  <a:extLst>
                    <a:ext uri="{9D8B030D-6E8A-4147-A177-3AD203B41FA5}">
                      <a16:colId xmlns:a16="http://schemas.microsoft.com/office/drawing/2014/main" val="3823651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 mi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 na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48401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19442"/>
              </p:ext>
            </p:extLst>
          </p:nvPr>
        </p:nvGraphicFramePr>
        <p:xfrm>
          <a:off x="8945837" y="4885047"/>
          <a:ext cx="2081764" cy="646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441">
                  <a:extLst>
                    <a:ext uri="{9D8B030D-6E8A-4147-A177-3AD203B41FA5}">
                      <a16:colId xmlns:a16="http://schemas.microsoft.com/office/drawing/2014/main" val="737561605"/>
                    </a:ext>
                  </a:extLst>
                </a:gridCol>
                <a:gridCol w="520441">
                  <a:extLst>
                    <a:ext uri="{9D8B030D-6E8A-4147-A177-3AD203B41FA5}">
                      <a16:colId xmlns:a16="http://schemas.microsoft.com/office/drawing/2014/main" val="4131283095"/>
                    </a:ext>
                  </a:extLst>
                </a:gridCol>
                <a:gridCol w="520441">
                  <a:extLst>
                    <a:ext uri="{9D8B030D-6E8A-4147-A177-3AD203B41FA5}">
                      <a16:colId xmlns:a16="http://schemas.microsoft.com/office/drawing/2014/main" val="1354401202"/>
                    </a:ext>
                  </a:extLst>
                </a:gridCol>
                <a:gridCol w="520441">
                  <a:extLst>
                    <a:ext uri="{9D8B030D-6E8A-4147-A177-3AD203B41FA5}">
                      <a16:colId xmlns:a16="http://schemas.microsoft.com/office/drawing/2014/main" val="2824378517"/>
                    </a:ext>
                  </a:extLst>
                </a:gridCol>
              </a:tblGrid>
              <a:tr h="646332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m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i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n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latin typeface="Berlin Sans FB" panose="020E0602020502020306" pitchFamily="34" charset="0"/>
                        </a:rPr>
                        <a:t>a</a:t>
                      </a:r>
                      <a:endParaRPr lang="es-CO" sz="3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085933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1934308" y="296602"/>
            <a:ext cx="8032652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EJERCICIO  DE CONCIENCIA  SILÁBICA Y  FONOLÓGICA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3307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469</Words>
  <Application>Microsoft Office PowerPoint</Application>
  <PresentationFormat>Panorámica</PresentationFormat>
  <Paragraphs>273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Berlin Sans FB</vt:lpstr>
      <vt:lpstr>Calibri</vt:lpstr>
      <vt:lpstr>Calibri Light</vt:lpstr>
      <vt:lpstr>Century Gothic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77</cp:revision>
  <dcterms:created xsi:type="dcterms:W3CDTF">2020-06-13T13:22:27Z</dcterms:created>
  <dcterms:modified xsi:type="dcterms:W3CDTF">2022-06-09T03:07:45Z</dcterms:modified>
</cp:coreProperties>
</file>