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71" r:id="rId5"/>
    <p:sldId id="280" r:id="rId6"/>
    <p:sldId id="277" r:id="rId7"/>
    <p:sldId id="279" r:id="rId8"/>
    <p:sldId id="272" r:id="rId9"/>
    <p:sldId id="276" r:id="rId10"/>
    <p:sldId id="273" r:id="rId11"/>
    <p:sldId id="274" r:id="rId12"/>
    <p:sldId id="275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DAFEF3"/>
    <a:srgbClr val="94E8A4"/>
    <a:srgbClr val="DCA07E"/>
    <a:srgbClr val="0680AA"/>
    <a:srgbClr val="29A0DB"/>
    <a:srgbClr val="395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14" autoAdjust="0"/>
    <p:restoredTop sz="94660"/>
  </p:normalViewPr>
  <p:slideViewPr>
    <p:cSldViewPr snapToGrid="0">
      <p:cViewPr>
        <p:scale>
          <a:sx n="87" d="100"/>
          <a:sy n="87" d="100"/>
        </p:scale>
        <p:origin x="-186" y="-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5554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3872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0966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302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1104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2589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71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726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070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4542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136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823D9-1AA3-412A-8E2F-EB8B41DAAD0A}" type="datetimeFigureOut">
              <a:rPr lang="es-CO" smtClean="0"/>
              <a:t>02/04/2022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557A5-8E99-4B04-8A0C-9F2083E726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4350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1.png"/><Relationship Id="rId12" Type="http://schemas.openxmlformats.org/officeDocument/2006/relationships/image" Target="../media/image10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0.emf"/><Relationship Id="rId11" Type="http://schemas.openxmlformats.org/officeDocument/2006/relationships/image" Target="../media/image74.emf"/><Relationship Id="rId5" Type="http://schemas.openxmlformats.org/officeDocument/2006/relationships/image" Target="../media/image69.png"/><Relationship Id="rId10" Type="http://schemas.openxmlformats.org/officeDocument/2006/relationships/image" Target="../media/image73.emf"/><Relationship Id="rId4" Type="http://schemas.openxmlformats.org/officeDocument/2006/relationships/image" Target="../media/image68.emf"/><Relationship Id="rId9" Type="http://schemas.openxmlformats.org/officeDocument/2006/relationships/image" Target="../media/image7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W2NuihVz2M" TargetMode="External"/><Relationship Id="rId2" Type="http://schemas.openxmlformats.org/officeDocument/2006/relationships/hyperlink" Target="https://www.youtube.com/watch?v=V13R53p-09I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prendaespanhol.wordpress.com/2015/08/13/juegocomo-se-va-a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8.emf"/><Relationship Id="rId3" Type="http://schemas.openxmlformats.org/officeDocument/2006/relationships/audio" Target="../media/media1.m4a"/><Relationship Id="rId7" Type="http://schemas.openxmlformats.org/officeDocument/2006/relationships/image" Target="../media/image2.emf"/><Relationship Id="rId12" Type="http://schemas.openxmlformats.org/officeDocument/2006/relationships/image" Target="../media/image7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3.jpg"/><Relationship Id="rId11" Type="http://schemas.openxmlformats.org/officeDocument/2006/relationships/image" Target="../media/image18.emf"/><Relationship Id="rId5" Type="http://schemas.openxmlformats.org/officeDocument/2006/relationships/image" Target="../media/image12.jpeg"/><Relationship Id="rId10" Type="http://schemas.openxmlformats.org/officeDocument/2006/relationships/image" Target="../media/image17.emf"/><Relationship Id="rId4" Type="http://schemas.openxmlformats.org/officeDocument/2006/relationships/image" Target="../media/image11.jpg"/><Relationship Id="rId9" Type="http://schemas.openxmlformats.org/officeDocument/2006/relationships/image" Target="../media/image16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emf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38.emf"/><Relationship Id="rId17" Type="http://schemas.openxmlformats.org/officeDocument/2006/relationships/image" Target="../media/image43.emf"/><Relationship Id="rId2" Type="http://schemas.openxmlformats.org/officeDocument/2006/relationships/audio" Target="../media/media4.m4a"/><Relationship Id="rId16" Type="http://schemas.openxmlformats.org/officeDocument/2006/relationships/image" Target="../media/image42.emf"/><Relationship Id="rId1" Type="http://schemas.microsoft.com/office/2007/relationships/media" Target="../media/media4.m4a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emf"/><Relationship Id="rId10" Type="http://schemas.openxmlformats.org/officeDocument/2006/relationships/image" Target="../media/image36.png"/><Relationship Id="rId4" Type="http://schemas.openxmlformats.org/officeDocument/2006/relationships/image" Target="../media/image16.png"/><Relationship Id="rId9" Type="http://schemas.openxmlformats.org/officeDocument/2006/relationships/image" Target="../media/image35.emf"/><Relationship Id="rId14" Type="http://schemas.openxmlformats.org/officeDocument/2006/relationships/image" Target="../media/image4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emf"/><Relationship Id="rId12" Type="http://schemas.openxmlformats.org/officeDocument/2006/relationships/image" Target="../media/image49.emf"/><Relationship Id="rId17" Type="http://schemas.openxmlformats.org/officeDocument/2006/relationships/image" Target="../media/image10.png"/><Relationship Id="rId2" Type="http://schemas.openxmlformats.org/officeDocument/2006/relationships/audio" Target="../media/media5.m4a"/><Relationship Id="rId16" Type="http://schemas.openxmlformats.org/officeDocument/2006/relationships/image" Target="../media/image53.emf"/><Relationship Id="rId1" Type="http://schemas.microsoft.com/office/2007/relationships/media" Target="../media/media5.m4a"/><Relationship Id="rId6" Type="http://schemas.openxmlformats.org/officeDocument/2006/relationships/hyperlink" Target="https://concepto.de/naturaleza/#ixzz6JPQDxM2e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concepto.de/hombre-2/" TargetMode="External"/><Relationship Id="rId15" Type="http://schemas.openxmlformats.org/officeDocument/2006/relationships/image" Target="../media/image52.emf"/><Relationship Id="rId10" Type="http://schemas.openxmlformats.org/officeDocument/2006/relationships/image" Target="../media/image47.png"/><Relationship Id="rId4" Type="http://schemas.openxmlformats.org/officeDocument/2006/relationships/hyperlink" Target="https://concepto.de/que-es-un-conjunto/" TargetMode="External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0.png"/><Relationship Id="rId2" Type="http://schemas.microsoft.com/office/2007/relationships/media" Target="../media/media7.m4a"/><Relationship Id="rId1" Type="http://schemas.openxmlformats.org/officeDocument/2006/relationships/video" Target="https://www.youtube.com/embed/_W2NuihVz2M" TargetMode="External"/><Relationship Id="rId6" Type="http://schemas.openxmlformats.org/officeDocument/2006/relationships/hyperlink" Target="https://www.youtube.com/watch?v=1HITSsx9rZM" TargetMode="External"/><Relationship Id="rId5" Type="http://schemas.openxmlformats.org/officeDocument/2006/relationships/image" Target="../media/image58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emf"/><Relationship Id="rId12" Type="http://schemas.openxmlformats.org/officeDocument/2006/relationships/image" Target="../media/image67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1.emf"/><Relationship Id="rId11" Type="http://schemas.openxmlformats.org/officeDocument/2006/relationships/image" Target="../media/image66.png"/><Relationship Id="rId5" Type="http://schemas.openxmlformats.org/officeDocument/2006/relationships/image" Target="../media/image60.emf"/><Relationship Id="rId10" Type="http://schemas.openxmlformats.org/officeDocument/2006/relationships/image" Target="../media/image65.emf"/><Relationship Id="rId4" Type="http://schemas.openxmlformats.org/officeDocument/2006/relationships/image" Target="../media/image59.emf"/><Relationship Id="rId9" Type="http://schemas.openxmlformats.org/officeDocument/2006/relationships/image" Target="../media/image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4311" y="1323183"/>
            <a:ext cx="9144000" cy="972825"/>
          </a:xfrm>
        </p:spPr>
        <p:txBody>
          <a:bodyPr>
            <a:normAutofit fontScale="90000"/>
          </a:bodyPr>
          <a:lstStyle/>
          <a:p>
            <a:r>
              <a:rPr lang="es-CO" sz="5400" dirty="0" smtClean="0"/>
              <a:t>INTRODUCCIÓN  PROYECTO 2</a:t>
            </a:r>
            <a:br>
              <a:rPr lang="es-CO" sz="5400" dirty="0" smtClean="0"/>
            </a:br>
            <a:r>
              <a:rPr lang="es-CO" sz="5400" dirty="0" smtClean="0"/>
              <a:t>parte 1.</a:t>
            </a:r>
            <a:endParaRPr lang="es-CO" sz="54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5820" y="2665927"/>
            <a:ext cx="9144000" cy="3085516"/>
          </a:xfrm>
        </p:spPr>
        <p:txBody>
          <a:bodyPr>
            <a:normAutofit/>
          </a:bodyPr>
          <a:lstStyle/>
          <a:p>
            <a:r>
              <a:rPr lang="es-CO" sz="3600" dirty="0" smtClean="0"/>
              <a:t>COLEGIO NACIONALIZADO LAPRESENTACIÓN</a:t>
            </a:r>
          </a:p>
          <a:p>
            <a:endParaRPr lang="es-CO" dirty="0" smtClean="0"/>
          </a:p>
          <a:p>
            <a:r>
              <a:rPr lang="es-CO" dirty="0" smtClean="0"/>
              <a:t>COMPRENSIÓN  DEL  VIDEO</a:t>
            </a:r>
          </a:p>
          <a:p>
            <a:r>
              <a:rPr lang="es-CO" dirty="0" smtClean="0"/>
              <a:t>“Ratón  de campo y ratón de ciudad”</a:t>
            </a:r>
          </a:p>
          <a:p>
            <a:r>
              <a:rPr lang="es-CO" dirty="0" smtClean="0"/>
              <a:t>DOCENTES  DE TRANSICIÓN</a:t>
            </a:r>
          </a:p>
          <a:p>
            <a:r>
              <a:rPr lang="es-CO" dirty="0" smtClean="0"/>
              <a:t>2020</a:t>
            </a:r>
          </a:p>
          <a:p>
            <a:endParaRPr lang="es-CO" dirty="0"/>
          </a:p>
          <a:p>
            <a:endParaRPr lang="es-CO" dirty="0" smtClean="0"/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343978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6729" y="936405"/>
            <a:ext cx="2536102" cy="479192"/>
          </a:xfrm>
          <a:prstGeom prst="rect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>
                <a:solidFill>
                  <a:schemeClr val="tx1"/>
                </a:solidFill>
              </a:rPr>
              <a:t>Tacha los seres inertes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16" y="1503464"/>
            <a:ext cx="3672712" cy="388410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" name="Rectángulo 4"/>
          <p:cNvSpPr/>
          <p:nvPr/>
        </p:nvSpPr>
        <p:spPr>
          <a:xfrm>
            <a:off x="2002420" y="266217"/>
            <a:ext cx="6528122" cy="4977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/>
              <a:t>Prueba  cuanto  sabes</a:t>
            </a:r>
            <a:endParaRPr lang="es-CO" sz="3200" dirty="0"/>
          </a:p>
        </p:txBody>
      </p:sp>
      <p:sp>
        <p:nvSpPr>
          <p:cNvPr id="8" name="Rectángulo 7"/>
          <p:cNvSpPr/>
          <p:nvPr/>
        </p:nvSpPr>
        <p:spPr>
          <a:xfrm>
            <a:off x="5811503" y="1003364"/>
            <a:ext cx="3569563" cy="3318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Realiza  el dibujo de un paisaje</a:t>
            </a:r>
            <a:endParaRPr lang="es-CO" dirty="0"/>
          </a:p>
        </p:txBody>
      </p:sp>
      <p:sp>
        <p:nvSpPr>
          <p:cNvPr id="12" name="Rectángulo 11"/>
          <p:cNvSpPr/>
          <p:nvPr/>
        </p:nvSpPr>
        <p:spPr>
          <a:xfrm>
            <a:off x="5578531" y="1669775"/>
            <a:ext cx="3885205" cy="37434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0376" y="4043525"/>
            <a:ext cx="679594" cy="121320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308" y="5102262"/>
            <a:ext cx="599707" cy="115341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5235125" y="5387568"/>
            <a:ext cx="1013284" cy="79874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6585" y="3225214"/>
            <a:ext cx="1520143" cy="65557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5209" y="5617838"/>
            <a:ext cx="3746004" cy="910782"/>
          </a:xfrm>
          <a:prstGeom prst="rect">
            <a:avLst/>
          </a:prstGeom>
        </p:spPr>
      </p:pic>
      <p:sp>
        <p:nvSpPr>
          <p:cNvPr id="23" name="Rectángulo 22"/>
          <p:cNvSpPr/>
          <p:nvPr/>
        </p:nvSpPr>
        <p:spPr>
          <a:xfrm>
            <a:off x="553801" y="5617838"/>
            <a:ext cx="643467" cy="5684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1511146" y="5668026"/>
            <a:ext cx="701475" cy="5182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2498172" y="5657742"/>
            <a:ext cx="639180" cy="5285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5400" b="1" dirty="0" smtClean="0">
                <a:solidFill>
                  <a:srgbClr val="C00000"/>
                </a:solidFill>
              </a:rPr>
              <a:t>X</a:t>
            </a:r>
            <a:endParaRPr lang="es-CO" sz="5400" b="1" dirty="0">
              <a:solidFill>
                <a:srgbClr val="C0000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3338614" y="5668026"/>
            <a:ext cx="623786" cy="5182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4800" b="1" dirty="0">
                <a:solidFill>
                  <a:srgbClr val="C00000"/>
                </a:solidFill>
              </a:rPr>
              <a:t>X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96890" y="4536769"/>
            <a:ext cx="863210" cy="65250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09970" y="2238698"/>
            <a:ext cx="944644" cy="823781"/>
          </a:xfrm>
          <a:prstGeom prst="rect">
            <a:avLst/>
          </a:prstGeom>
        </p:spPr>
      </p:pic>
      <p:pic>
        <p:nvPicPr>
          <p:cNvPr id="3" name="diap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55300" y="56789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0.04649 -0.5243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8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-0.05169 -0.153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1" y="-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4.07407E-6 L 0.03281 -0.3340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" y="-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3.7037E-7 L -0.10156 -0.2745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5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2338 L 0.03425 -0.5326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25664 0.1930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9" y="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25 -0.00834 L -0.12526 -0.2960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26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8 0.04444 L 0.08216 -0.3576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-2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3727 L -0.10026 -0.2252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-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 -0.02986 L -0.21589 -0.0599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35886 -0.242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8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1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13867" y="383822"/>
            <a:ext cx="18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WEBGRAFIA</a:t>
            </a:r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1253067" y="1219200"/>
            <a:ext cx="9200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VIDEO: Ratón de campo y ratón  de ciudad</a:t>
            </a:r>
          </a:p>
          <a:p>
            <a:r>
              <a:rPr lang="es-CO" dirty="0">
                <a:hlinkClick r:id="rId2"/>
              </a:rPr>
              <a:t>https://</a:t>
            </a:r>
            <a:r>
              <a:rPr lang="es-CO" dirty="0" smtClean="0">
                <a:hlinkClick r:id="rId2"/>
              </a:rPr>
              <a:t>www.youtube.com/watch?v=V13R53p-09I</a:t>
            </a:r>
            <a:endParaRPr lang="es-CO" dirty="0" smtClean="0"/>
          </a:p>
          <a:p>
            <a:r>
              <a:rPr lang="es-CO" dirty="0" smtClean="0"/>
              <a:t>Seres  vivos  y seres  inertes:</a:t>
            </a:r>
          </a:p>
          <a:p>
            <a:r>
              <a:rPr lang="es-CO" dirty="0">
                <a:hlinkClick r:id="rId3"/>
              </a:rPr>
              <a:t>https://www.youtube.com/watch?v=_</a:t>
            </a:r>
            <a:r>
              <a:rPr lang="es-CO" dirty="0" smtClean="0">
                <a:hlinkClick r:id="rId3"/>
              </a:rPr>
              <a:t>W2NuihVz2M</a:t>
            </a:r>
            <a:endParaRPr lang="es-CO" dirty="0" smtClean="0"/>
          </a:p>
          <a:p>
            <a:r>
              <a:rPr lang="es-CO" dirty="0" smtClean="0"/>
              <a:t>Imagen  de la ciudad:</a:t>
            </a:r>
          </a:p>
          <a:p>
            <a:r>
              <a:rPr lang="es-CO" dirty="0">
                <a:hlinkClick r:id="rId4"/>
              </a:rPr>
              <a:t>https://aprendaespanhol.wordpress.com/2015/08/13/juegocomo-se-va-a</a:t>
            </a:r>
            <a:r>
              <a:rPr lang="es-CO" dirty="0" smtClean="0">
                <a:hlinkClick r:id="rId4"/>
              </a:rPr>
              <a:t>/</a:t>
            </a:r>
            <a:endParaRPr lang="es-CO" dirty="0" smtClean="0"/>
          </a:p>
          <a:p>
            <a:r>
              <a:rPr lang="es-CO" dirty="0" smtClean="0"/>
              <a:t>Imagen  del Campo</a:t>
            </a:r>
          </a:p>
        </p:txBody>
      </p:sp>
    </p:spTree>
    <p:extLst>
      <p:ext uri="{BB962C8B-B14F-4D97-AF65-F5344CB8AC3E}">
        <p14:creationId xmlns:p14="http://schemas.microsoft.com/office/powerpoint/2010/main" val="408338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619022" y="2043289"/>
            <a:ext cx="4865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600" dirty="0" smtClean="0"/>
              <a:t>GRACIAS </a:t>
            </a:r>
            <a:endParaRPr lang="es-CO" sz="9600" dirty="0"/>
          </a:p>
        </p:txBody>
      </p:sp>
    </p:spTree>
    <p:extLst>
      <p:ext uri="{BB962C8B-B14F-4D97-AF65-F5344CB8AC3E}">
        <p14:creationId xmlns:p14="http://schemas.microsoft.com/office/powerpoint/2010/main" val="73052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405352" y="27919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O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5943120"/>
              </p:ext>
            </p:extLst>
          </p:nvPr>
        </p:nvGraphicFramePr>
        <p:xfrm>
          <a:off x="3848209" y="2169832"/>
          <a:ext cx="1970209" cy="11984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name="Imagen de mapa de bits" r:id="rId5" imgW="2114845" imgH="2257740" progId="Paint.Picture">
                  <p:embed/>
                </p:oleObj>
              </mc:Choice>
              <mc:Fallback>
                <p:oleObj name="Imagen de mapa de bits" r:id="rId5" imgW="2114845" imgH="225774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209" y="2169832"/>
                        <a:ext cx="1970209" cy="11984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1262129" y="291492"/>
            <a:ext cx="8858633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 smtClean="0"/>
              <a:t>1. Organicemos las  ideas:  Observa  bien  la imagen de  la  ciudad </a:t>
            </a:r>
            <a:r>
              <a:rPr lang="es-CO" dirty="0"/>
              <a:t> </a:t>
            </a:r>
            <a:r>
              <a:rPr lang="es-CO" dirty="0" smtClean="0"/>
              <a:t>y  saca  conclusiones..</a:t>
            </a:r>
            <a:endParaRPr lang="es-CO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439" y="1307727"/>
            <a:ext cx="2908007" cy="3186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3326" y="3871531"/>
            <a:ext cx="1886069" cy="15164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0384" y="2060772"/>
            <a:ext cx="1472768" cy="112637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1277" y="3500430"/>
            <a:ext cx="1588678" cy="9083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97480" y="2305060"/>
            <a:ext cx="1486445" cy="99373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97480" y="3666870"/>
            <a:ext cx="1486445" cy="963251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 flipV="1">
            <a:off x="4964747" y="1546205"/>
            <a:ext cx="5156015" cy="201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/>
          <p:cNvSpPr/>
          <p:nvPr/>
        </p:nvSpPr>
        <p:spPr>
          <a:xfrm>
            <a:off x="3883616" y="883707"/>
            <a:ext cx="6418698" cy="396288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CARACTERISTICAS  DE LA CIUDAD</a:t>
            </a:r>
            <a:endParaRPr lang="es-CO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Flecha abajo 9"/>
          <p:cNvSpPr/>
          <p:nvPr/>
        </p:nvSpPr>
        <p:spPr>
          <a:xfrm flipH="1">
            <a:off x="7125077" y="1279566"/>
            <a:ext cx="54904" cy="2871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16"/>
          <p:cNvSpPr/>
          <p:nvPr/>
        </p:nvSpPr>
        <p:spPr>
          <a:xfrm>
            <a:off x="3905356" y="1768592"/>
            <a:ext cx="1717138" cy="2257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MUCHAS</a:t>
            </a:r>
            <a:endParaRPr lang="es-CO" dirty="0"/>
          </a:p>
        </p:txBody>
      </p:sp>
      <p:sp>
        <p:nvSpPr>
          <p:cNvPr id="18" name="Rectángulo 17"/>
          <p:cNvSpPr/>
          <p:nvPr/>
        </p:nvSpPr>
        <p:spPr>
          <a:xfrm>
            <a:off x="6626917" y="1825372"/>
            <a:ext cx="1648286" cy="267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MUCHOS</a:t>
            </a:r>
            <a:endParaRPr lang="es-CO" dirty="0"/>
          </a:p>
        </p:txBody>
      </p:sp>
      <p:sp>
        <p:nvSpPr>
          <p:cNvPr id="19" name="Rectángulo 18"/>
          <p:cNvSpPr/>
          <p:nvPr/>
        </p:nvSpPr>
        <p:spPr>
          <a:xfrm>
            <a:off x="9302378" y="1793576"/>
            <a:ext cx="1427263" cy="284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POCOS</a:t>
            </a:r>
            <a:endParaRPr lang="es-CO" dirty="0"/>
          </a:p>
        </p:txBody>
      </p:sp>
      <p:sp>
        <p:nvSpPr>
          <p:cNvPr id="20" name="Flecha abajo 19"/>
          <p:cNvSpPr/>
          <p:nvPr/>
        </p:nvSpPr>
        <p:spPr>
          <a:xfrm>
            <a:off x="10047662" y="1582320"/>
            <a:ext cx="73100" cy="1858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Flecha abajo 21"/>
          <p:cNvSpPr/>
          <p:nvPr/>
        </p:nvSpPr>
        <p:spPr>
          <a:xfrm>
            <a:off x="4918018" y="1595156"/>
            <a:ext cx="93457" cy="157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Flecha abajo 22"/>
          <p:cNvSpPr/>
          <p:nvPr/>
        </p:nvSpPr>
        <p:spPr>
          <a:xfrm>
            <a:off x="7405352" y="1552844"/>
            <a:ext cx="91416" cy="2623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/>
          <p:cNvSpPr/>
          <p:nvPr/>
        </p:nvSpPr>
        <p:spPr>
          <a:xfrm>
            <a:off x="4016950" y="3494498"/>
            <a:ext cx="1493949" cy="279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PERSONAS</a:t>
            </a:r>
            <a:endParaRPr lang="es-CO" dirty="0"/>
          </a:p>
        </p:txBody>
      </p:sp>
      <p:sp>
        <p:nvSpPr>
          <p:cNvPr id="25" name="Rectángulo 24"/>
          <p:cNvSpPr/>
          <p:nvPr/>
        </p:nvSpPr>
        <p:spPr>
          <a:xfrm>
            <a:off x="6626917" y="3255392"/>
            <a:ext cx="1728597" cy="2095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SERVICIO</a:t>
            </a:r>
            <a:r>
              <a:rPr lang="es-CO" sz="1600" dirty="0" smtClean="0"/>
              <a:t>  DE</a:t>
            </a:r>
            <a:r>
              <a:rPr lang="es-CO" dirty="0" smtClean="0"/>
              <a:t> </a:t>
            </a:r>
            <a:r>
              <a:rPr lang="es-CO" sz="1400" dirty="0" smtClean="0"/>
              <a:t>SALUD</a:t>
            </a:r>
            <a:endParaRPr lang="es-CO" dirty="0"/>
          </a:p>
        </p:txBody>
      </p:sp>
      <p:sp>
        <p:nvSpPr>
          <p:cNvPr id="26" name="Rectángulo 25"/>
          <p:cNvSpPr/>
          <p:nvPr/>
        </p:nvSpPr>
        <p:spPr>
          <a:xfrm>
            <a:off x="9415469" y="3368297"/>
            <a:ext cx="1237595" cy="1811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ANIMALES</a:t>
            </a:r>
            <a:endParaRPr lang="es-CO" dirty="0"/>
          </a:p>
        </p:txBody>
      </p:sp>
      <p:sp>
        <p:nvSpPr>
          <p:cNvPr id="27" name="Rectángulo 26"/>
          <p:cNvSpPr/>
          <p:nvPr/>
        </p:nvSpPr>
        <p:spPr>
          <a:xfrm>
            <a:off x="9455467" y="4743766"/>
            <a:ext cx="1274174" cy="2544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PLANTAS</a:t>
            </a:r>
            <a:endParaRPr lang="es-CO" dirty="0"/>
          </a:p>
        </p:txBody>
      </p:sp>
      <p:sp>
        <p:nvSpPr>
          <p:cNvPr id="28" name="Rectángulo 27"/>
          <p:cNvSpPr/>
          <p:nvPr/>
        </p:nvSpPr>
        <p:spPr>
          <a:xfrm>
            <a:off x="6559745" y="4458811"/>
            <a:ext cx="2378800" cy="3135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INSTITUCIONES  EDUCATIVAS</a:t>
            </a:r>
            <a:endParaRPr lang="es-CO" sz="1400" dirty="0"/>
          </a:p>
        </p:txBody>
      </p:sp>
      <p:sp>
        <p:nvSpPr>
          <p:cNvPr id="29" name="Rectángulo 28"/>
          <p:cNvSpPr/>
          <p:nvPr/>
        </p:nvSpPr>
        <p:spPr>
          <a:xfrm>
            <a:off x="6626917" y="5824010"/>
            <a:ext cx="2485199" cy="440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200" dirty="0" smtClean="0"/>
              <a:t>TIENDAS Y CENTROS  COMERCIALES, IGLESIAS.</a:t>
            </a:r>
            <a:endParaRPr lang="es-CO" sz="1200" dirty="0"/>
          </a:p>
        </p:txBody>
      </p:sp>
      <p:sp>
        <p:nvSpPr>
          <p:cNvPr id="30" name="Rectángulo 29"/>
          <p:cNvSpPr/>
          <p:nvPr/>
        </p:nvSpPr>
        <p:spPr>
          <a:xfrm>
            <a:off x="3772264" y="5485867"/>
            <a:ext cx="2104944" cy="101069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EDIFICIOS, VIVIENDAS  JUNTAS, CARRROS,  CALLES  SEÑALES DE TRÁNSITO</a:t>
            </a:r>
            <a:endParaRPr lang="es-CO" sz="1600" dirty="0"/>
          </a:p>
        </p:txBody>
      </p:sp>
      <p:sp>
        <p:nvSpPr>
          <p:cNvPr id="2" name="Elipse 1"/>
          <p:cNvSpPr/>
          <p:nvPr/>
        </p:nvSpPr>
        <p:spPr>
          <a:xfrm>
            <a:off x="511190" y="4620501"/>
            <a:ext cx="2011680" cy="1469130"/>
          </a:xfrm>
          <a:prstGeom prst="ellipse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La </a:t>
            </a:r>
            <a:r>
              <a:rPr lang="es-CO" sz="2000" b="1" dirty="0" smtClean="0"/>
              <a:t>ciudad</a:t>
            </a:r>
            <a:r>
              <a:rPr lang="es-CO" dirty="0" smtClean="0"/>
              <a:t>  es la  zona  </a:t>
            </a:r>
            <a:r>
              <a:rPr lang="es-CO" sz="2000" b="1" dirty="0" smtClean="0"/>
              <a:t>urbana</a:t>
            </a:r>
            <a:endParaRPr lang="es-CO" sz="2000" b="1" dirty="0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2788" y="4847264"/>
            <a:ext cx="1545656" cy="954281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6408" y="185803"/>
            <a:ext cx="1329043" cy="1360402"/>
          </a:xfrm>
          <a:prstGeom prst="rect">
            <a:avLst/>
          </a:prstGeom>
        </p:spPr>
      </p:pic>
      <p:pic>
        <p:nvPicPr>
          <p:cNvPr id="37" name="Sonido grabad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87754" y="5686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4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7551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10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25464" y="326211"/>
            <a:ext cx="894298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CO" dirty="0"/>
              <a:t>2</a:t>
            </a:r>
            <a:r>
              <a:rPr lang="es-CO" dirty="0" smtClean="0"/>
              <a:t>. Organicemos las  ideas:  Observa  bien  la imagen del campo  y  saca   conclusiones.</a:t>
            </a:r>
            <a:endParaRPr lang="es-CO" dirty="0"/>
          </a:p>
        </p:txBody>
      </p:sp>
      <p:sp>
        <p:nvSpPr>
          <p:cNvPr id="4" name="Rectángulo redondeado 3"/>
          <p:cNvSpPr/>
          <p:nvPr/>
        </p:nvSpPr>
        <p:spPr>
          <a:xfrm>
            <a:off x="3372362" y="900537"/>
            <a:ext cx="6761408" cy="526841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CARACTERÍSTICAS  DEL  CAMPO    </a:t>
            </a:r>
            <a:endParaRPr lang="es-CO" sz="2400" dirty="0"/>
          </a:p>
        </p:txBody>
      </p:sp>
      <p:cxnSp>
        <p:nvCxnSpPr>
          <p:cNvPr id="8" name="Conector recto 7"/>
          <p:cNvCxnSpPr>
            <a:stCxn id="89" idx="0"/>
          </p:cNvCxnSpPr>
          <p:nvPr/>
        </p:nvCxnSpPr>
        <p:spPr>
          <a:xfrm>
            <a:off x="3745209" y="1709756"/>
            <a:ext cx="5902523" cy="4416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124" y="2959739"/>
            <a:ext cx="1295564" cy="9950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70" y="4490697"/>
            <a:ext cx="1278153" cy="96258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5" y="1451586"/>
            <a:ext cx="2314820" cy="361132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303" y="2973662"/>
            <a:ext cx="1445534" cy="105338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3040659" y="2055050"/>
            <a:ext cx="1290203" cy="5778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TIENE MUCHOS</a:t>
            </a:r>
            <a:endParaRPr lang="es-CO" sz="2000" b="1" dirty="0"/>
          </a:p>
        </p:txBody>
      </p:sp>
      <p:sp>
        <p:nvSpPr>
          <p:cNvPr id="22" name="Rectángulo 21"/>
          <p:cNvSpPr/>
          <p:nvPr/>
        </p:nvSpPr>
        <p:spPr>
          <a:xfrm>
            <a:off x="4697994" y="2029112"/>
            <a:ext cx="1500760" cy="6568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POCAS Y  SEPARADAS</a:t>
            </a:r>
            <a:endParaRPr lang="es-CO" sz="2000" b="1" dirty="0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9392061" y="2007400"/>
            <a:ext cx="1285560" cy="566913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 smtClean="0"/>
              <a:t>POCOS</a:t>
            </a:r>
            <a:r>
              <a:rPr lang="es-CO" dirty="0" smtClean="0"/>
              <a:t> </a:t>
            </a:r>
            <a:endParaRPr lang="es-CO" dirty="0"/>
          </a:p>
        </p:txBody>
      </p:sp>
      <p:sp>
        <p:nvSpPr>
          <p:cNvPr id="27" name="Rectángulo 26"/>
          <p:cNvSpPr/>
          <p:nvPr/>
        </p:nvSpPr>
        <p:spPr>
          <a:xfrm>
            <a:off x="6547692" y="2072335"/>
            <a:ext cx="1368071" cy="627091"/>
          </a:xfrm>
          <a:prstGeom prst="rect">
            <a:avLst/>
          </a:prstGeom>
          <a:gradFill>
            <a:gsLst>
              <a:gs pos="0">
                <a:schemeClr val="accent2">
                  <a:lumMod val="110000"/>
                  <a:satMod val="105000"/>
                  <a:tint val="67000"/>
                </a:schemeClr>
              </a:gs>
              <a:gs pos="19000">
                <a:schemeClr val="accent2">
                  <a:lumMod val="105000"/>
                  <a:satMod val="103000"/>
                  <a:tint val="73000"/>
                </a:schemeClr>
              </a:gs>
              <a:gs pos="100000">
                <a:schemeClr val="accent2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POCAS  </a:t>
            </a:r>
            <a:endParaRPr lang="es-CO" sz="2000" b="1" dirty="0"/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8890" y="256653"/>
            <a:ext cx="1400000" cy="1671355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3026479" y="4002852"/>
            <a:ext cx="1201277" cy="3390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ANIMALES</a:t>
            </a:r>
            <a:endParaRPr lang="es-CO" dirty="0"/>
          </a:p>
        </p:txBody>
      </p:sp>
      <p:sp>
        <p:nvSpPr>
          <p:cNvPr id="30" name="Rectángulo 29"/>
          <p:cNvSpPr/>
          <p:nvPr/>
        </p:nvSpPr>
        <p:spPr>
          <a:xfrm>
            <a:off x="3091256" y="5484091"/>
            <a:ext cx="1236785" cy="30708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PLANTAS</a:t>
            </a:r>
            <a:endParaRPr lang="es-CO" dirty="0"/>
          </a:p>
        </p:txBody>
      </p:sp>
      <p:sp>
        <p:nvSpPr>
          <p:cNvPr id="32" name="Rectángulo 31"/>
          <p:cNvSpPr/>
          <p:nvPr/>
        </p:nvSpPr>
        <p:spPr>
          <a:xfrm>
            <a:off x="4691632" y="4128711"/>
            <a:ext cx="1515769" cy="2215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VIVIENDAS</a:t>
            </a:r>
            <a:endParaRPr lang="es-CO" dirty="0"/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7760" y="2971398"/>
            <a:ext cx="1431762" cy="1028580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4760" y="2787254"/>
            <a:ext cx="1292817" cy="1167544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73166" y="2931048"/>
            <a:ext cx="1171575" cy="1057052"/>
          </a:xfrm>
          <a:prstGeom prst="rect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0682" y="4510503"/>
            <a:ext cx="1729202" cy="1154835"/>
          </a:xfrm>
          <a:prstGeom prst="rect">
            <a:avLst/>
          </a:prstGeom>
        </p:spPr>
      </p:pic>
      <p:cxnSp>
        <p:nvCxnSpPr>
          <p:cNvPr id="49" name="Conector recto de flecha 48"/>
          <p:cNvCxnSpPr/>
          <p:nvPr/>
        </p:nvCxnSpPr>
        <p:spPr>
          <a:xfrm>
            <a:off x="6753066" y="1412626"/>
            <a:ext cx="0" cy="297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/>
          <p:cNvSpPr/>
          <p:nvPr/>
        </p:nvSpPr>
        <p:spPr>
          <a:xfrm>
            <a:off x="6575309" y="4139923"/>
            <a:ext cx="1319671" cy="2215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PERSONAS</a:t>
            </a:r>
            <a:endParaRPr lang="es-CO" dirty="0"/>
          </a:p>
        </p:txBody>
      </p:sp>
      <p:sp>
        <p:nvSpPr>
          <p:cNvPr id="55" name="Rectángulo 54"/>
          <p:cNvSpPr/>
          <p:nvPr/>
        </p:nvSpPr>
        <p:spPr>
          <a:xfrm>
            <a:off x="8485818" y="4109035"/>
            <a:ext cx="1310699" cy="260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dirty="0" smtClean="0"/>
              <a:t>HOSPITALES</a:t>
            </a:r>
            <a:endParaRPr lang="es-CO" sz="1600" dirty="0"/>
          </a:p>
        </p:txBody>
      </p:sp>
      <p:sp>
        <p:nvSpPr>
          <p:cNvPr id="56" name="Rectángulo 55"/>
          <p:cNvSpPr/>
          <p:nvPr/>
        </p:nvSpPr>
        <p:spPr>
          <a:xfrm>
            <a:off x="10282106" y="4137879"/>
            <a:ext cx="1257917" cy="23201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COLEGIOS</a:t>
            </a:r>
            <a:endParaRPr lang="es-CO" dirty="0"/>
          </a:p>
        </p:txBody>
      </p:sp>
      <p:sp>
        <p:nvSpPr>
          <p:cNvPr id="57" name="Rectángulo 56"/>
          <p:cNvSpPr/>
          <p:nvPr/>
        </p:nvSpPr>
        <p:spPr>
          <a:xfrm rot="10800000" flipV="1">
            <a:off x="8494760" y="5710838"/>
            <a:ext cx="2884868" cy="4545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CARRETERAS  Y  MEDIOS DE TRANSPORTE</a:t>
            </a:r>
            <a:endParaRPr lang="es-CO" dirty="0"/>
          </a:p>
        </p:txBody>
      </p:sp>
      <p:sp>
        <p:nvSpPr>
          <p:cNvPr id="73" name="Flecha abajo 72"/>
          <p:cNvSpPr/>
          <p:nvPr/>
        </p:nvSpPr>
        <p:spPr>
          <a:xfrm>
            <a:off x="3637779" y="2651434"/>
            <a:ext cx="59882" cy="2152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5" name="Flecha abajo 74"/>
          <p:cNvSpPr/>
          <p:nvPr/>
        </p:nvSpPr>
        <p:spPr>
          <a:xfrm>
            <a:off x="5426658" y="2701166"/>
            <a:ext cx="45719" cy="245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Flecha abajo 78"/>
          <p:cNvSpPr/>
          <p:nvPr/>
        </p:nvSpPr>
        <p:spPr>
          <a:xfrm>
            <a:off x="7243641" y="2643460"/>
            <a:ext cx="45719" cy="2875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81" name="Conector recto de flecha 80"/>
          <p:cNvCxnSpPr/>
          <p:nvPr/>
        </p:nvCxnSpPr>
        <p:spPr>
          <a:xfrm flipH="1">
            <a:off x="9391214" y="2564384"/>
            <a:ext cx="645725" cy="2228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cto de flecha 82"/>
          <p:cNvCxnSpPr/>
          <p:nvPr/>
        </p:nvCxnSpPr>
        <p:spPr>
          <a:xfrm>
            <a:off x="10070654" y="2585387"/>
            <a:ext cx="799230" cy="240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de flecha 84"/>
          <p:cNvCxnSpPr/>
          <p:nvPr/>
        </p:nvCxnSpPr>
        <p:spPr>
          <a:xfrm>
            <a:off x="10034841" y="2556393"/>
            <a:ext cx="0" cy="1887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Flecha abajo 87"/>
          <p:cNvSpPr/>
          <p:nvPr/>
        </p:nvSpPr>
        <p:spPr>
          <a:xfrm>
            <a:off x="7197922" y="1755853"/>
            <a:ext cx="45719" cy="2556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Flecha abajo 88"/>
          <p:cNvSpPr/>
          <p:nvPr/>
        </p:nvSpPr>
        <p:spPr>
          <a:xfrm>
            <a:off x="3722349" y="1709756"/>
            <a:ext cx="45719" cy="2572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Flecha abajo 89"/>
          <p:cNvSpPr/>
          <p:nvPr/>
        </p:nvSpPr>
        <p:spPr>
          <a:xfrm>
            <a:off x="9624872" y="1739893"/>
            <a:ext cx="45719" cy="2409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Flecha abajo 2"/>
          <p:cNvSpPr/>
          <p:nvPr/>
        </p:nvSpPr>
        <p:spPr>
          <a:xfrm>
            <a:off x="5442081" y="1695683"/>
            <a:ext cx="45719" cy="3267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Elipse 4"/>
          <p:cNvSpPr/>
          <p:nvPr/>
        </p:nvSpPr>
        <p:spPr>
          <a:xfrm>
            <a:off x="419995" y="5264331"/>
            <a:ext cx="1973925" cy="1175658"/>
          </a:xfrm>
          <a:prstGeom prst="ellipse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El  </a:t>
            </a:r>
            <a:r>
              <a:rPr lang="es-CO" dirty="0" smtClean="0">
                <a:latin typeface="Berlin Sans FB" panose="020E0602020502020306" pitchFamily="34" charset="0"/>
              </a:rPr>
              <a:t>campo</a:t>
            </a:r>
            <a:r>
              <a:rPr lang="es-CO" dirty="0" smtClean="0"/>
              <a:t>  es la  zona  </a:t>
            </a:r>
            <a:r>
              <a:rPr lang="es-CO" dirty="0" smtClean="0">
                <a:latin typeface="Berlin Sans FB" panose="020E0602020502020306" pitchFamily="34" charset="0"/>
              </a:rPr>
              <a:t>rural</a:t>
            </a:r>
            <a:endParaRPr lang="es-CO" dirty="0">
              <a:latin typeface="Berlin Sans FB" panose="020E0602020502020306" pitchFamily="34" charset="0"/>
            </a:endParaRPr>
          </a:p>
        </p:txBody>
      </p:sp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63037" y="5938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4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272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0" grpId="0" animBg="1"/>
      <p:bldP spid="32" grpId="0" animBg="1"/>
      <p:bldP spid="54" grpId="0" animBg="1"/>
      <p:bldP spid="55" grpId="0" animBg="1"/>
      <p:bldP spid="56" grpId="0" animBg="1"/>
      <p:bldP spid="57" grpId="0" animBg="1"/>
      <p:bldP spid="73" grpId="0" animBg="1"/>
      <p:bldP spid="75" grpId="0" animBg="1"/>
      <p:bldP spid="79" grpId="0" animBg="1"/>
      <p:bldP spid="88" grpId="0" animBg="1"/>
      <p:bldP spid="89" grpId="0" animBg="1"/>
      <p:bldP spid="90" grpId="0" animBg="1"/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echa derecha 4"/>
          <p:cNvSpPr/>
          <p:nvPr/>
        </p:nvSpPr>
        <p:spPr>
          <a:xfrm>
            <a:off x="351691" y="1840959"/>
            <a:ext cx="3298874" cy="3516923"/>
          </a:xfrm>
          <a:prstGeom prst="rightArrow">
            <a:avLst/>
          </a:prstGeom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ACTIVIDADES  DE LAS  PERSONAS  QUE  LE PERMITEN TENER UN BENEFICIO  ECONÓMICO</a:t>
            </a:r>
            <a:endParaRPr lang="es-CO" sz="20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351691" y="225084"/>
            <a:ext cx="1856936" cy="129422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ACLAREMOS  IDEAS</a:t>
            </a:r>
          </a:p>
          <a:p>
            <a:pPr algn="ctr"/>
            <a:r>
              <a:rPr lang="es-CO" dirty="0"/>
              <a:t>1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163" y="640653"/>
            <a:ext cx="3281293" cy="240061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822" y="4044136"/>
            <a:ext cx="3347143" cy="236253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84" y="3682984"/>
            <a:ext cx="971550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2037" y="3858317"/>
            <a:ext cx="1213209" cy="246909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6248" y="3712207"/>
            <a:ext cx="719390" cy="262760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56591" y="3858317"/>
            <a:ext cx="944962" cy="25483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7642" y="500077"/>
            <a:ext cx="1054699" cy="2681763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19" y="446349"/>
            <a:ext cx="925195" cy="2735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15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928" y="397954"/>
            <a:ext cx="904875" cy="2674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44398" y="429612"/>
            <a:ext cx="957155" cy="2611654"/>
          </a:xfrm>
          <a:prstGeom prst="rect">
            <a:avLst/>
          </a:prstGeom>
        </p:spPr>
      </p:pic>
      <p:cxnSp>
        <p:nvCxnSpPr>
          <p:cNvPr id="19" name="Conector recto de flecha 18"/>
          <p:cNvCxnSpPr>
            <a:stCxn id="5" idx="0"/>
          </p:cNvCxnSpPr>
          <p:nvPr/>
        </p:nvCxnSpPr>
        <p:spPr>
          <a:xfrm flipV="1">
            <a:off x="2001128" y="773723"/>
            <a:ext cx="1289047" cy="106723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5" idx="2"/>
          </p:cNvCxnSpPr>
          <p:nvPr/>
        </p:nvCxnSpPr>
        <p:spPr>
          <a:xfrm>
            <a:off x="2001128" y="5357882"/>
            <a:ext cx="1257835" cy="8037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diap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1627" y="5679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4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 de texto 1"/>
          <p:cNvSpPr txBox="1"/>
          <p:nvPr/>
        </p:nvSpPr>
        <p:spPr>
          <a:xfrm>
            <a:off x="2849061" y="1042466"/>
            <a:ext cx="2384366" cy="3441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RATÓN DE CAMPO</a:t>
            </a:r>
            <a:endParaRPr lang="es-CO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 de texto 2"/>
          <p:cNvSpPr txBox="1"/>
          <p:nvPr/>
        </p:nvSpPr>
        <p:spPr>
          <a:xfrm>
            <a:off x="6287586" y="1030013"/>
            <a:ext cx="2300406" cy="343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prstClr val="black"/>
            </a:solidFill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O" sz="16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RATÓN DE  CIUDAD</a:t>
            </a:r>
            <a:endParaRPr lang="es-CO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92268" y="304409"/>
            <a:ext cx="6242755" cy="68304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 smtClean="0">
                <a:solidFill>
                  <a:schemeClr val="tx1"/>
                </a:solidFill>
              </a:rPr>
              <a:t>PARALELO  ENTRE EL  CAMPO  Y LA CIUDAD                                                     Ubiquemos  cada  dibujo  donde  corresponde                             </a:t>
            </a:r>
            <a:endParaRPr lang="es-CO" sz="1600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734651"/>
              </p:ext>
            </p:extLst>
          </p:nvPr>
        </p:nvGraphicFramePr>
        <p:xfrm>
          <a:off x="2859110" y="1519606"/>
          <a:ext cx="5893646" cy="42243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3262">
                  <a:extLst>
                    <a:ext uri="{9D8B030D-6E8A-4147-A177-3AD203B41FA5}">
                      <a16:colId xmlns:a16="http://schemas.microsoft.com/office/drawing/2014/main" val="4010810787"/>
                    </a:ext>
                  </a:extLst>
                </a:gridCol>
                <a:gridCol w="1474155">
                  <a:extLst>
                    <a:ext uri="{9D8B030D-6E8A-4147-A177-3AD203B41FA5}">
                      <a16:colId xmlns:a16="http://schemas.microsoft.com/office/drawing/2014/main" val="3659459025"/>
                    </a:ext>
                  </a:extLst>
                </a:gridCol>
                <a:gridCol w="281406">
                  <a:extLst>
                    <a:ext uri="{9D8B030D-6E8A-4147-A177-3AD203B41FA5}">
                      <a16:colId xmlns:a16="http://schemas.microsoft.com/office/drawing/2014/main" val="3849823368"/>
                    </a:ext>
                  </a:extLst>
                </a:gridCol>
                <a:gridCol w="1346978">
                  <a:extLst>
                    <a:ext uri="{9D8B030D-6E8A-4147-A177-3AD203B41FA5}">
                      <a16:colId xmlns:a16="http://schemas.microsoft.com/office/drawing/2014/main" val="2177902450"/>
                    </a:ext>
                  </a:extLst>
                </a:gridCol>
                <a:gridCol w="1447845">
                  <a:extLst>
                    <a:ext uri="{9D8B030D-6E8A-4147-A177-3AD203B41FA5}">
                      <a16:colId xmlns:a16="http://schemas.microsoft.com/office/drawing/2014/main" val="2409913249"/>
                    </a:ext>
                  </a:extLst>
                </a:gridCol>
              </a:tblGrid>
              <a:tr h="13958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</a:rPr>
                        <a:t>Soy el</a:t>
                      </a:r>
                      <a:endParaRPr lang="es-CO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Vivo en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Soy el 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Vivo en</a:t>
                      </a:r>
                      <a:endParaRPr lang="es-CO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/>
                </a:tc>
                <a:extLst>
                  <a:ext uri="{0D108BD9-81ED-4DB2-BD59-A6C34878D82A}">
                    <a16:rowId xmlns:a16="http://schemas.microsoft.com/office/drawing/2014/main" val="3255046517"/>
                  </a:ext>
                </a:extLst>
              </a:tr>
              <a:tr h="10794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1492"/>
                  </a:ext>
                </a:extLst>
              </a:tr>
              <a:tr h="26427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effectLst/>
                        </a:rPr>
                        <a:t>Donde hay </a:t>
                      </a:r>
                      <a:r>
                        <a:rPr lang="es-CO" sz="1000" dirty="0" smtClean="0">
                          <a:effectLst/>
                        </a:rPr>
                        <a:t>MUCHOS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CO" sz="1100" baseline="0" dirty="0" smtClean="0">
                          <a:solidFill>
                            <a:schemeClr val="bg1"/>
                          </a:solidFill>
                          <a:effectLst/>
                        </a:rPr>
                        <a:t>y </a:t>
                      </a:r>
                      <a:r>
                        <a:rPr lang="es-CO" sz="1100" dirty="0" smtClean="0">
                          <a:solidFill>
                            <a:schemeClr val="bg1"/>
                          </a:solidFill>
                          <a:effectLst/>
                        </a:rPr>
                        <a:t>muchos</a:t>
                      </a:r>
                      <a:endParaRPr lang="es-CO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CO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100" dirty="0">
                          <a:solidFill>
                            <a:schemeClr val="bg1"/>
                          </a:solidFill>
                          <a:effectLst/>
                        </a:rPr>
                        <a:t>Donde  hay </a:t>
                      </a:r>
                      <a:r>
                        <a:rPr lang="es-CO" sz="1100" dirty="0" smtClean="0">
                          <a:solidFill>
                            <a:schemeClr val="bg1"/>
                          </a:solidFill>
                          <a:effectLst/>
                        </a:rPr>
                        <a:t>POCOS</a:t>
                      </a:r>
                      <a:endParaRPr lang="es-CO" sz="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y</a:t>
                      </a:r>
                      <a:r>
                        <a:rPr lang="es-CO" sz="100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s-CO" sz="1000" baseline="0" dirty="0" smtClean="0">
                          <a:solidFill>
                            <a:schemeClr val="bg1"/>
                          </a:solidFill>
                          <a:effectLst/>
                        </a:rPr>
                        <a:t> POCOS</a:t>
                      </a:r>
                      <a:endParaRPr lang="es-CO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654351"/>
                  </a:ext>
                </a:extLst>
              </a:tr>
              <a:tr h="10335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725346"/>
                  </a:ext>
                </a:extLst>
              </a:tr>
              <a:tr h="3468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 smtClean="0">
                          <a:effectLst/>
                        </a:rPr>
                        <a:t>y </a:t>
                      </a:r>
                      <a:r>
                        <a:rPr lang="es-CO" sz="1000" baseline="0" dirty="0" smtClean="0">
                          <a:effectLst/>
                        </a:rPr>
                        <a:t>  POCAS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s-CO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b="1" dirty="0" smtClean="0">
                          <a:solidFill>
                            <a:schemeClr val="bg1"/>
                          </a:solidFill>
                          <a:effectLst/>
                        </a:rPr>
                        <a:t>y  MUCHAS</a:t>
                      </a:r>
                      <a:endParaRPr lang="es-CO" sz="7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CO" sz="7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819103"/>
                  </a:ext>
                </a:extLst>
              </a:tr>
              <a:tr h="116206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</a:rPr>
                        <a:t> </a:t>
                      </a:r>
                      <a:endParaRPr lang="es-CO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866" marR="44866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7889186"/>
                  </a:ext>
                </a:extLst>
              </a:tr>
            </a:tbl>
          </a:graphicData>
        </a:graphic>
      </p:graphicFrame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655" y="3734283"/>
            <a:ext cx="1076474" cy="92110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82" y="2856205"/>
            <a:ext cx="1164346" cy="77493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8733" y="2827154"/>
            <a:ext cx="1053297" cy="9304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4046" y="3923878"/>
            <a:ext cx="1053297" cy="86951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14046" y="4971646"/>
            <a:ext cx="1162673" cy="83469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783" y="4834370"/>
            <a:ext cx="928283" cy="97197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1454" y="304409"/>
            <a:ext cx="1053297" cy="89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40" y="1903705"/>
            <a:ext cx="1118025" cy="74804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783" y="751061"/>
            <a:ext cx="1047376" cy="90191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68675" y="136688"/>
            <a:ext cx="1053297" cy="101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02985" y="5535600"/>
            <a:ext cx="1188949" cy="916105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33081" y="1756181"/>
            <a:ext cx="1188949" cy="861549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0228" y="5650201"/>
            <a:ext cx="1058653" cy="791156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39869" y="802507"/>
            <a:ext cx="1001649" cy="824088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501133" y="58553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0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9 -0.03426 L 0.21237 -0.286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-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48099 -0.147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49" y="-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-0.50144 0.0157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78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49909 -0.561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48" y="-2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0509 L 0.22136 0.3432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25769 -0.35648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1" y="-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0.00903 L 0.34453 0.1997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45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24714 0.3472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22565 -0.0384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6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36159 -0.0340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19 0.01898 C 0.05312 0.01065 0.01549 0.00255 0.00182 0.00255 C -0.08177 0.00255 -0.16823 0.13496 -0.16823 0.26852 C -0.16823 0.20116 -0.21146 0.13496 -0.25183 0.13496 C -0.29506 0.13496 -0.33542 0.20209 -0.33542 0.26852 C -0.33542 0.23519 -0.35677 0.20116 -0.37852 0.20116 C -0.39987 0.20116 -0.42175 0.23403 -0.42175 0.26852 C -0.42175 0.25116 -0.43256 0.23519 -0.4431 0.23519 C -0.45404 0.23519 -0.46459 0.25185 -0.46459 0.26852 C -0.46459 0.25926 -0.46993 0.25116 -0.47539 0.25116 C -0.47826 0.25116 -0.48633 0.25949 -0.48633 0.26852 C -0.48633 0.26389 -0.4892 0.25926 -0.49167 0.25926 C -0.49167 0.25857 -0.49688 0.26366 -0.49688 0.26852 C -0.49688 0.26597 -0.49688 0.26389 -0.49974 0.26389 C -0.49974 0.26482 -0.50248 0.26621 -0.50248 0.26852 C -0.50248 0.26713 -0.50248 0.26597 -0.50248 0.26482 C -0.50534 0.26482 -0.50534 0.26597 -0.50534 0.26713 C -0.50821 0.26713 -0.50821 0.26621 -0.50821 0.26482 C -0.51068 0.26482 -0.51068 0.26597 -0.51068 0.26713 " pathEditMode="relative" rAng="0" ptsTypes="AAAAAAAAAAAAAAAAAAA">
                                      <p:cBhvr>
                                        <p:cTn id="8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50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33333E-6 C -0.00495 -0.00371 -0.02136 -0.00672 -0.02721 -0.00672 C -0.06367 -0.00672 -0.1013 0.04814 -0.1013 0.10301 C -0.1013 0.07523 -0.12018 0.04814 -0.13776 0.04814 C -0.15664 0.04814 -0.17409 0.07546 -0.17409 0.10301 C -0.17409 0.08912 -0.18346 0.07523 -0.19297 0.07523 C -0.20247 0.07523 -0.21185 0.08865 -0.21185 0.10301 C -0.21185 0.0956 -0.21667 0.08912 -0.22122 0.08912 C -0.22604 0.08912 -0.23047 0.09606 -0.23047 0.10301 C -0.23047 0.0993 -0.23294 0.0956 -0.23529 0.0956 C -0.23659 0.0956 -0.24011 0.0993 -0.24011 0.10301 C -0.24011 0.10069 -0.24141 0.0993 -0.24232 0.0993 C -0.24232 0.09861 -0.24466 0.10069 -0.24466 0.10301 C -0.24466 0.10185 -0.24466 0.10069 -0.24583 0.10069 C -0.24583 0.10139 -0.24714 0.10185 -0.24714 0.10301 C -0.24714 0.10231 -0.24714 0.10185 -0.24714 0.10139 C -0.24831 0.10139 -0.24831 0.10185 -0.24831 0.10231 C -0.24948 0.10231 -0.24948 0.10185 -0.24948 0.10139 C -0.25052 0.10139 -0.25052 0.10185 -0.25052 0.10231 " pathEditMode="relative" rAng="0" ptsTypes="AAAAAAAAAAAAAAAAAAA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26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2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59485" y="334510"/>
            <a:ext cx="8319910" cy="508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/>
              <a:t>La  zona  rural tiene  mucha   naturaleza</a:t>
            </a:r>
            <a:endParaRPr lang="es-CO" sz="3600" b="1" dirty="0"/>
          </a:p>
        </p:txBody>
      </p:sp>
      <p:sp>
        <p:nvSpPr>
          <p:cNvPr id="3" name="Rectángulo 2"/>
          <p:cNvSpPr/>
          <p:nvPr/>
        </p:nvSpPr>
        <p:spPr>
          <a:xfrm>
            <a:off x="507999" y="491067"/>
            <a:ext cx="2099733" cy="263031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600" b="1" dirty="0" smtClean="0"/>
              <a:t>LA  NATURALEZA     </a:t>
            </a:r>
            <a:r>
              <a:rPr lang="es-CO" sz="1400" dirty="0" smtClean="0"/>
              <a:t>es </a:t>
            </a:r>
            <a:r>
              <a:rPr lang="es-CO" sz="1400" dirty="0"/>
              <a:t>el </a:t>
            </a:r>
            <a:r>
              <a:rPr lang="es-CO" sz="1400" dirty="0">
                <a:hlinkClick r:id="rId4"/>
              </a:rPr>
              <a:t>conjunto</a:t>
            </a:r>
            <a:r>
              <a:rPr lang="es-CO" sz="1400" dirty="0"/>
              <a:t> de</a:t>
            </a:r>
            <a:r>
              <a:rPr lang="es-CO" sz="1400" b="1" dirty="0"/>
              <a:t> todos los organismos vivientes que conforman el universo físico</a:t>
            </a:r>
            <a:r>
              <a:rPr lang="es-CO" sz="1400" dirty="0"/>
              <a:t> que se han dado de manera natural, sin intervención del </a:t>
            </a:r>
            <a:r>
              <a:rPr lang="es-CO" sz="1400" dirty="0">
                <a:hlinkClick r:id="rId5"/>
              </a:rPr>
              <a:t>hombre</a:t>
            </a:r>
            <a:r>
              <a:rPr lang="es-CO" sz="1400" dirty="0"/>
              <a:t>.</a:t>
            </a:r>
            <a:br>
              <a:rPr lang="es-CO" sz="1400" dirty="0"/>
            </a:br>
            <a:r>
              <a:rPr lang="es-CO" sz="1400" dirty="0"/>
              <a:t/>
            </a:r>
            <a:br>
              <a:rPr lang="es-CO" sz="1400" dirty="0"/>
            </a:br>
            <a:r>
              <a:rPr lang="es-CO" sz="1400" dirty="0"/>
              <a:t>Fuente: </a:t>
            </a:r>
            <a:r>
              <a:rPr lang="es-CO" sz="1400" dirty="0">
                <a:hlinkClick r:id="rId6"/>
              </a:rPr>
              <a:t>https://concepto.de/naturaleza/#ixzz6JPQDxM2e</a:t>
            </a:r>
            <a:endParaRPr lang="es-CO" sz="1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3963" y="3644092"/>
            <a:ext cx="1885244" cy="170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4850" y="1493223"/>
            <a:ext cx="1828800" cy="1690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3963" y="1504056"/>
            <a:ext cx="1863548" cy="16902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1528" y="1504056"/>
            <a:ext cx="1875718" cy="16794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1263" y="1504056"/>
            <a:ext cx="2039053" cy="1745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3173" y="3644092"/>
            <a:ext cx="1900477" cy="170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39520" y="3644092"/>
            <a:ext cx="1875718" cy="1705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128" y="3863992"/>
            <a:ext cx="2193570" cy="22986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ol 11"/>
          <p:cNvSpPr/>
          <p:nvPr/>
        </p:nvSpPr>
        <p:spPr>
          <a:xfrm>
            <a:off x="2298167" y="3859322"/>
            <a:ext cx="293512" cy="311184"/>
          </a:xfrm>
          <a:prstGeom prst="sun">
            <a:avLst>
              <a:gd name="adj" fmla="val 125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1263" y="3641641"/>
            <a:ext cx="2124070" cy="1707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3956755" y="1004381"/>
            <a:ext cx="5678311" cy="2719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Observa y  analiza  cada  foto o imagen.</a:t>
            </a:r>
            <a:endParaRPr lang="es-CO" dirty="0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8128" y="3859322"/>
            <a:ext cx="399031" cy="587762"/>
          </a:xfrm>
          <a:prstGeom prst="rect">
            <a:avLst/>
          </a:prstGeom>
        </p:spPr>
      </p:pic>
      <p:sp>
        <p:nvSpPr>
          <p:cNvPr id="18" name="Nube 17"/>
          <p:cNvSpPr/>
          <p:nvPr/>
        </p:nvSpPr>
        <p:spPr>
          <a:xfrm>
            <a:off x="365422" y="3802995"/>
            <a:ext cx="325615" cy="107984"/>
          </a:xfrm>
          <a:prstGeom prst="cloud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Nube 18"/>
          <p:cNvSpPr/>
          <p:nvPr/>
        </p:nvSpPr>
        <p:spPr>
          <a:xfrm>
            <a:off x="669889" y="3865706"/>
            <a:ext cx="293295" cy="203200"/>
          </a:xfrm>
          <a:prstGeom prst="cloud">
            <a:avLst/>
          </a:prstGeom>
          <a:gradFill flip="none" rotWithShape="1">
            <a:gsLst>
              <a:gs pos="34500">
                <a:srgbClr val="CBCBCB"/>
              </a:gs>
              <a:gs pos="0">
                <a:schemeClr val="accent3">
                  <a:lumMod val="110000"/>
                  <a:satMod val="105000"/>
                  <a:tint val="67000"/>
                </a:schemeClr>
              </a:gs>
              <a:gs pos="50000">
                <a:schemeClr val="accent3">
                  <a:lumMod val="105000"/>
                  <a:satMod val="103000"/>
                  <a:tint val="73000"/>
                </a:schemeClr>
              </a:gs>
              <a:gs pos="100000">
                <a:schemeClr val="accent3">
                  <a:lumMod val="105000"/>
                  <a:satMod val="109000"/>
                  <a:tint val="81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Rectángulo 12"/>
          <p:cNvSpPr/>
          <p:nvPr/>
        </p:nvSpPr>
        <p:spPr>
          <a:xfrm>
            <a:off x="3781777" y="5700889"/>
            <a:ext cx="6694311" cy="46174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/>
              <a:t>¿QUÉ  SERES  Y  ELEMENTOS ENCONTRASTE</a:t>
            </a:r>
            <a:r>
              <a:rPr lang="es-CO" dirty="0" smtClean="0"/>
              <a:t>?</a:t>
            </a:r>
            <a:endParaRPr lang="es-CO" dirty="0"/>
          </a:p>
        </p:txBody>
      </p:sp>
      <p:pic>
        <p:nvPicPr>
          <p:cNvPr id="20" name="diap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99507" y="5857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4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5644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5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86126" y="357187"/>
            <a:ext cx="5657850" cy="47148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 smtClean="0"/>
              <a:t>EN  LA  NATURALEZA  </a:t>
            </a:r>
            <a:endParaRPr lang="es-CO" sz="3200" dirty="0"/>
          </a:p>
        </p:txBody>
      </p:sp>
      <p:sp>
        <p:nvSpPr>
          <p:cNvPr id="3" name="Flecha abajo 2"/>
          <p:cNvSpPr/>
          <p:nvPr/>
        </p:nvSpPr>
        <p:spPr>
          <a:xfrm>
            <a:off x="5972176" y="857250"/>
            <a:ext cx="185737" cy="6715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3"/>
          <p:cNvSpPr/>
          <p:nvPr/>
        </p:nvSpPr>
        <p:spPr>
          <a:xfrm>
            <a:off x="4121944" y="1014413"/>
            <a:ext cx="4071937" cy="2714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ENCONTRAMOS</a:t>
            </a:r>
            <a:endParaRPr lang="es-CO" dirty="0"/>
          </a:p>
        </p:txBody>
      </p:sp>
      <p:cxnSp>
        <p:nvCxnSpPr>
          <p:cNvPr id="6" name="Conector recto 5"/>
          <p:cNvCxnSpPr/>
          <p:nvPr/>
        </p:nvCxnSpPr>
        <p:spPr>
          <a:xfrm flipV="1">
            <a:off x="3043238" y="1557338"/>
            <a:ext cx="6858000" cy="47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385" y="3375116"/>
            <a:ext cx="1416844" cy="230028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119" y="2512406"/>
            <a:ext cx="1403605" cy="317289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3881" y="2512406"/>
            <a:ext cx="2339702" cy="3417977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0657032" y="2844846"/>
            <a:ext cx="985838" cy="585787"/>
          </a:xfrm>
          <a:prstGeom prst="rect">
            <a:avLst/>
          </a:prstGeom>
          <a:ln w="127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 smtClean="0"/>
              <a:t>ENERGÍA  SOLAR</a:t>
            </a:r>
            <a:endParaRPr lang="es-CO" sz="1400" dirty="0"/>
          </a:p>
        </p:txBody>
      </p:sp>
      <p:sp>
        <p:nvSpPr>
          <p:cNvPr id="23" name="Rectángulo 22"/>
          <p:cNvSpPr/>
          <p:nvPr/>
        </p:nvSpPr>
        <p:spPr>
          <a:xfrm>
            <a:off x="6812861" y="3714750"/>
            <a:ext cx="985838" cy="40882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Agua</a:t>
            </a:r>
            <a:endParaRPr lang="es-CO" dirty="0"/>
          </a:p>
        </p:txBody>
      </p:sp>
      <p:sp>
        <p:nvSpPr>
          <p:cNvPr id="24" name="Rectángulo 23"/>
          <p:cNvSpPr/>
          <p:nvPr/>
        </p:nvSpPr>
        <p:spPr>
          <a:xfrm>
            <a:off x="10822060" y="4037852"/>
            <a:ext cx="742950" cy="367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aire</a:t>
            </a:r>
            <a:endParaRPr lang="es-CO" dirty="0"/>
          </a:p>
        </p:txBody>
      </p:sp>
      <p:sp>
        <p:nvSpPr>
          <p:cNvPr id="25" name="Rectángulo 24"/>
          <p:cNvSpPr/>
          <p:nvPr/>
        </p:nvSpPr>
        <p:spPr>
          <a:xfrm>
            <a:off x="10657032" y="5065481"/>
            <a:ext cx="1144443" cy="5176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Suelo  y  rocas</a:t>
            </a:r>
            <a:endParaRPr lang="es-CO" dirty="0"/>
          </a:p>
        </p:txBody>
      </p:sp>
      <p:cxnSp>
        <p:nvCxnSpPr>
          <p:cNvPr id="27" name="Conector recto de flecha 26"/>
          <p:cNvCxnSpPr>
            <a:stCxn id="23" idx="3"/>
          </p:cNvCxnSpPr>
          <p:nvPr/>
        </p:nvCxnSpPr>
        <p:spPr>
          <a:xfrm flipV="1">
            <a:off x="7798699" y="3375115"/>
            <a:ext cx="645390" cy="544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>
            <a:stCxn id="23" idx="3"/>
          </p:cNvCxnSpPr>
          <p:nvPr/>
        </p:nvCxnSpPr>
        <p:spPr>
          <a:xfrm flipV="1">
            <a:off x="7798699" y="3714751"/>
            <a:ext cx="530328" cy="204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23" idx="3"/>
          </p:cNvCxnSpPr>
          <p:nvPr/>
        </p:nvCxnSpPr>
        <p:spPr>
          <a:xfrm>
            <a:off x="7798699" y="3919164"/>
            <a:ext cx="978380" cy="10528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22" idx="1"/>
          </p:cNvCxnSpPr>
          <p:nvPr/>
        </p:nvCxnSpPr>
        <p:spPr>
          <a:xfrm flipH="1">
            <a:off x="10328420" y="3137740"/>
            <a:ext cx="328612" cy="71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>
            <a:stCxn id="24" idx="1"/>
          </p:cNvCxnSpPr>
          <p:nvPr/>
        </p:nvCxnSpPr>
        <p:spPr>
          <a:xfrm flipH="1" flipV="1">
            <a:off x="9901238" y="4221395"/>
            <a:ext cx="920822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stCxn id="25" idx="1"/>
          </p:cNvCxnSpPr>
          <p:nvPr/>
        </p:nvCxnSpPr>
        <p:spPr>
          <a:xfrm flipH="1">
            <a:off x="9701213" y="5324289"/>
            <a:ext cx="955819" cy="3610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H="1">
            <a:off x="9101138" y="5324289"/>
            <a:ext cx="155589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Rectángulo 45"/>
          <p:cNvSpPr/>
          <p:nvPr/>
        </p:nvSpPr>
        <p:spPr>
          <a:xfrm>
            <a:off x="578119" y="5690788"/>
            <a:ext cx="1403605" cy="295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plantas</a:t>
            </a:r>
            <a:endParaRPr lang="es-CO" dirty="0"/>
          </a:p>
        </p:txBody>
      </p:sp>
      <p:sp>
        <p:nvSpPr>
          <p:cNvPr id="47" name="Rectángulo 46"/>
          <p:cNvSpPr/>
          <p:nvPr/>
        </p:nvSpPr>
        <p:spPr>
          <a:xfrm>
            <a:off x="2800350" y="5690788"/>
            <a:ext cx="1321594" cy="295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animales</a:t>
            </a:r>
            <a:endParaRPr lang="es-CO" dirty="0"/>
          </a:p>
        </p:txBody>
      </p:sp>
      <p:sp>
        <p:nvSpPr>
          <p:cNvPr id="48" name="Rectángulo 47"/>
          <p:cNvSpPr/>
          <p:nvPr/>
        </p:nvSpPr>
        <p:spPr>
          <a:xfrm>
            <a:off x="4757738" y="5690788"/>
            <a:ext cx="1623491" cy="2956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personas</a:t>
            </a:r>
            <a:endParaRPr lang="es-CO" dirty="0"/>
          </a:p>
        </p:txBody>
      </p:sp>
      <p:sp>
        <p:nvSpPr>
          <p:cNvPr id="50" name="Rectángulo 49"/>
          <p:cNvSpPr/>
          <p:nvPr/>
        </p:nvSpPr>
        <p:spPr>
          <a:xfrm>
            <a:off x="1675470" y="1857376"/>
            <a:ext cx="2735535" cy="384665"/>
          </a:xfrm>
          <a:prstGeom prst="rect">
            <a:avLst/>
          </a:prstGeom>
          <a:solidFill>
            <a:srgbClr val="94E8A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Seres  que  tienen vida</a:t>
            </a:r>
            <a:endParaRPr lang="es-CO" sz="2000" b="1" dirty="0">
              <a:solidFill>
                <a:schemeClr val="tx1"/>
              </a:solidFill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192618" y="1863397"/>
            <a:ext cx="4237381" cy="4660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tx1"/>
                </a:solidFill>
              </a:rPr>
              <a:t>Elementos  inanimados que  permiten la vida</a:t>
            </a:r>
            <a:endParaRPr lang="es-CO" sz="2000" b="1" dirty="0">
              <a:solidFill>
                <a:schemeClr val="tx1"/>
              </a:solidFill>
            </a:endParaRPr>
          </a:p>
        </p:txBody>
      </p:sp>
      <p:sp>
        <p:nvSpPr>
          <p:cNvPr id="52" name="Flecha abajo 51"/>
          <p:cNvSpPr/>
          <p:nvPr/>
        </p:nvSpPr>
        <p:spPr>
          <a:xfrm>
            <a:off x="3043238" y="1604589"/>
            <a:ext cx="45719" cy="2527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3" name="Flecha abajo 52"/>
          <p:cNvSpPr/>
          <p:nvPr/>
        </p:nvSpPr>
        <p:spPr>
          <a:xfrm>
            <a:off x="9901238" y="1557338"/>
            <a:ext cx="45719" cy="3000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1114" y="3375115"/>
            <a:ext cx="1808079" cy="2261815"/>
          </a:xfrm>
          <a:prstGeom prst="rect">
            <a:avLst/>
          </a:prstGeom>
        </p:spPr>
      </p:pic>
      <p:cxnSp>
        <p:nvCxnSpPr>
          <p:cNvPr id="56" name="Conector recto de flecha 55"/>
          <p:cNvCxnSpPr>
            <a:stCxn id="50" idx="2"/>
          </p:cNvCxnSpPr>
          <p:nvPr/>
        </p:nvCxnSpPr>
        <p:spPr>
          <a:xfrm flipH="1">
            <a:off x="1628775" y="2242041"/>
            <a:ext cx="1414463" cy="357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de flecha 57"/>
          <p:cNvCxnSpPr>
            <a:stCxn id="50" idx="2"/>
          </p:cNvCxnSpPr>
          <p:nvPr/>
        </p:nvCxnSpPr>
        <p:spPr>
          <a:xfrm>
            <a:off x="3043238" y="2242041"/>
            <a:ext cx="400050" cy="113307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cto de flecha 59"/>
          <p:cNvCxnSpPr>
            <a:stCxn id="50" idx="2"/>
          </p:cNvCxnSpPr>
          <p:nvPr/>
        </p:nvCxnSpPr>
        <p:spPr>
          <a:xfrm>
            <a:off x="3043238" y="2242041"/>
            <a:ext cx="2400300" cy="8956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cto de flecha 61"/>
          <p:cNvCxnSpPr>
            <a:endCxn id="21" idx="0"/>
          </p:cNvCxnSpPr>
          <p:nvPr/>
        </p:nvCxnSpPr>
        <p:spPr>
          <a:xfrm flipH="1">
            <a:off x="9363732" y="2342335"/>
            <a:ext cx="55914" cy="17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ángulo 8"/>
          <p:cNvSpPr/>
          <p:nvPr/>
        </p:nvSpPr>
        <p:spPr>
          <a:xfrm>
            <a:off x="1981724" y="6224151"/>
            <a:ext cx="3143432" cy="237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SERES  VIVOS</a:t>
            </a:r>
            <a:endParaRPr lang="es-CO" dirty="0"/>
          </a:p>
        </p:txBody>
      </p:sp>
      <p:sp>
        <p:nvSpPr>
          <p:cNvPr id="11" name="Rectángulo 10"/>
          <p:cNvSpPr/>
          <p:nvPr/>
        </p:nvSpPr>
        <p:spPr>
          <a:xfrm>
            <a:off x="7878001" y="6231571"/>
            <a:ext cx="3351252" cy="2370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SERES  INERTES</a:t>
            </a:r>
            <a:endParaRPr lang="es-CO" dirty="0"/>
          </a:p>
        </p:txBody>
      </p:sp>
      <p:pic>
        <p:nvPicPr>
          <p:cNvPr id="7" name="diap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9999" y="616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45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50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22" grpId="0" animBg="1"/>
      <p:bldP spid="23" grpId="0" animBg="1"/>
      <p:bldP spid="24" grpId="0" animBg="1"/>
      <p:bldP spid="2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dondear rectángulo de esquina diagonal 1"/>
          <p:cNvSpPr/>
          <p:nvPr/>
        </p:nvSpPr>
        <p:spPr>
          <a:xfrm>
            <a:off x="334497" y="303945"/>
            <a:ext cx="1392701" cy="1111347"/>
          </a:xfrm>
          <a:prstGeom prst="round2Diag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Aclaremos  algunos conceptos</a:t>
            </a:r>
          </a:p>
          <a:p>
            <a:pPr algn="ctr"/>
            <a:r>
              <a:rPr lang="es-CO" dirty="0" smtClean="0"/>
              <a:t>2.</a:t>
            </a:r>
            <a:endParaRPr lang="es-CO" dirty="0"/>
          </a:p>
        </p:txBody>
      </p:sp>
      <p:sp>
        <p:nvSpPr>
          <p:cNvPr id="3" name="Flecha derecha 2"/>
          <p:cNvSpPr/>
          <p:nvPr/>
        </p:nvSpPr>
        <p:spPr>
          <a:xfrm>
            <a:off x="234735" y="1564641"/>
            <a:ext cx="2993888" cy="2728791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 w="381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 smtClean="0">
                <a:solidFill>
                  <a:schemeClr val="tx1"/>
                </a:solidFill>
              </a:rPr>
              <a:t>TANTO  EN EL  CAMPO  COMO  EN LA CIUDAD  ENCONTRAMOS…</a:t>
            </a:r>
            <a:endParaRPr lang="es-CO" b="1" dirty="0">
              <a:solidFill>
                <a:schemeClr val="tx1"/>
              </a:solidFill>
            </a:endParaRPr>
          </a:p>
        </p:txBody>
      </p:sp>
      <p:pic>
        <p:nvPicPr>
          <p:cNvPr id="5" name="_W2NuihVz2M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754662" y="2178314"/>
            <a:ext cx="7148733" cy="439131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684910" y="1353627"/>
            <a:ext cx="7288238" cy="422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smtClean="0"/>
              <a:t>SERES  VIVOS  Y  SERES  INERTES</a:t>
            </a:r>
            <a:endParaRPr lang="es-CO" sz="28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5305778" y="1786765"/>
            <a:ext cx="527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/>
              <a:t>Observa  con atención  el  siguiente  video</a:t>
            </a:r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234735" y="6246465"/>
            <a:ext cx="2993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dirty="0">
                <a:hlinkClick r:id="rId6"/>
              </a:rPr>
              <a:t>https://www.youtube.com/watch?v=1HITSsx9rZM</a:t>
            </a:r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3076222" y="471178"/>
            <a:ext cx="8116711" cy="5556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 </a:t>
            </a:r>
            <a:r>
              <a:rPr lang="es-CO" sz="3200" b="1" dirty="0" smtClean="0"/>
              <a:t>EN LA  NATURALEZA  ENCONTRAMOS</a:t>
            </a:r>
            <a:endParaRPr lang="es-CO" sz="3200" b="1" dirty="0"/>
          </a:p>
        </p:txBody>
      </p:sp>
      <p:sp>
        <p:nvSpPr>
          <p:cNvPr id="9" name="Flecha abajo 8"/>
          <p:cNvSpPr/>
          <p:nvPr/>
        </p:nvSpPr>
        <p:spPr>
          <a:xfrm>
            <a:off x="7134577" y="1021465"/>
            <a:ext cx="90311" cy="3210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Elipse 9"/>
          <p:cNvSpPr/>
          <p:nvPr/>
        </p:nvSpPr>
        <p:spPr>
          <a:xfrm>
            <a:off x="234735" y="4523953"/>
            <a:ext cx="2600614" cy="1491990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Los objetos creados  por el </a:t>
            </a:r>
            <a:r>
              <a:rPr lang="es-CO" b="1" dirty="0" smtClean="0"/>
              <a:t>hombre</a:t>
            </a:r>
            <a:r>
              <a:rPr lang="es-CO" dirty="0" smtClean="0"/>
              <a:t>  son seres  </a:t>
            </a:r>
            <a:r>
              <a:rPr lang="es-CO" b="1" dirty="0" smtClean="0"/>
              <a:t>inertes artificiales</a:t>
            </a:r>
            <a:endParaRPr lang="es-CO" b="1" dirty="0"/>
          </a:p>
        </p:txBody>
      </p:sp>
      <p:pic>
        <p:nvPicPr>
          <p:cNvPr id="11" name="diap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3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56497" y="88617"/>
            <a:ext cx="9572978" cy="91092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CO" sz="2000" b="1" dirty="0" smtClean="0"/>
              <a:t>Ubica  en el cuadro  de la  izquierda los seres  inertes  y en la derecha los  seres vivos.                                         ¿dónde  hay  más? </a:t>
            </a:r>
            <a:endParaRPr lang="es-CO" sz="2000" b="1" dirty="0"/>
          </a:p>
        </p:txBody>
      </p:sp>
      <p:sp>
        <p:nvSpPr>
          <p:cNvPr id="3" name="Rectángulo redondeado 2"/>
          <p:cNvSpPr/>
          <p:nvPr/>
        </p:nvSpPr>
        <p:spPr>
          <a:xfrm>
            <a:off x="1426525" y="1281832"/>
            <a:ext cx="3984978" cy="345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 redondeado 3"/>
          <p:cNvSpPr/>
          <p:nvPr/>
        </p:nvSpPr>
        <p:spPr>
          <a:xfrm>
            <a:off x="6218271" y="1233918"/>
            <a:ext cx="4109156" cy="3476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50" y="5353949"/>
            <a:ext cx="1131945" cy="11663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582" y="5359489"/>
            <a:ext cx="913401" cy="100101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6321" y="5390625"/>
            <a:ext cx="687005" cy="1098806"/>
          </a:xfrm>
          <a:prstGeom prst="rect">
            <a:avLst/>
          </a:prstGeom>
        </p:spPr>
      </p:pic>
      <p:sp>
        <p:nvSpPr>
          <p:cNvPr id="8" name="Nube 7"/>
          <p:cNvSpPr/>
          <p:nvPr/>
        </p:nvSpPr>
        <p:spPr>
          <a:xfrm>
            <a:off x="3813480" y="5689372"/>
            <a:ext cx="936977" cy="65748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1724" y="5396494"/>
            <a:ext cx="749201" cy="109293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2986" y="5924163"/>
            <a:ext cx="800259" cy="6830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4960" y="5584310"/>
            <a:ext cx="838779" cy="103584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8340" y="5564515"/>
            <a:ext cx="1058513" cy="95221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2010" y="4957975"/>
            <a:ext cx="634087" cy="166134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285124" y="5742231"/>
            <a:ext cx="1221523" cy="747200"/>
          </a:xfrm>
          <a:prstGeom prst="rect">
            <a:avLst/>
          </a:prstGeom>
        </p:spPr>
      </p:pic>
      <p:sp>
        <p:nvSpPr>
          <p:cNvPr id="15" name="Llamada de flecha hacia abajo 14"/>
          <p:cNvSpPr/>
          <p:nvPr/>
        </p:nvSpPr>
        <p:spPr>
          <a:xfrm rot="19458497">
            <a:off x="551468" y="1235345"/>
            <a:ext cx="891822" cy="1024550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pitchFamily="82" charset="0"/>
              </a:rPr>
              <a:t>I</a:t>
            </a:r>
          </a:p>
        </p:txBody>
      </p:sp>
      <p:sp>
        <p:nvSpPr>
          <p:cNvPr id="16" name="Llamada de flecha hacia abajo 15"/>
          <p:cNvSpPr/>
          <p:nvPr/>
        </p:nvSpPr>
        <p:spPr>
          <a:xfrm rot="2496439">
            <a:off x="10294562" y="1476456"/>
            <a:ext cx="891822" cy="1024550"/>
          </a:xfrm>
          <a:prstGeom prst="down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chemeClr val="tx1"/>
                </a:solidFill>
                <a:latin typeface="Algerian" panose="04020705040A02060702" pitchFamily="82" charset="0"/>
              </a:rPr>
              <a:t>V</a:t>
            </a:r>
            <a:endParaRPr lang="es-CO" sz="3600" b="1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sp>
        <p:nvSpPr>
          <p:cNvPr id="17" name="Redondear rectángulo de esquina del mismo lado 16"/>
          <p:cNvSpPr/>
          <p:nvPr/>
        </p:nvSpPr>
        <p:spPr>
          <a:xfrm>
            <a:off x="2831377" y="4672806"/>
            <a:ext cx="963897" cy="451041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 smtClean="0">
                <a:solidFill>
                  <a:schemeClr val="tx1"/>
                </a:solidFill>
              </a:rPr>
              <a:t>4</a:t>
            </a:r>
            <a:endParaRPr lang="es-CO" sz="3200" b="1" dirty="0">
              <a:solidFill>
                <a:schemeClr val="tx1"/>
              </a:solidFill>
            </a:endParaRPr>
          </a:p>
        </p:txBody>
      </p:sp>
      <p:sp>
        <p:nvSpPr>
          <p:cNvPr id="18" name="Redondear rectángulo de esquina del mismo lado 17"/>
          <p:cNvSpPr/>
          <p:nvPr/>
        </p:nvSpPr>
        <p:spPr>
          <a:xfrm>
            <a:off x="7746057" y="4718364"/>
            <a:ext cx="806926" cy="479219"/>
          </a:xfrm>
          <a:prstGeom prst="round2Same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b="1" dirty="0" smtClean="0">
                <a:solidFill>
                  <a:schemeClr val="tx1"/>
                </a:solidFill>
              </a:rPr>
              <a:t>6</a:t>
            </a:r>
            <a:endParaRPr lang="es-CO" sz="3200" b="1" dirty="0">
              <a:solidFill>
                <a:schemeClr val="tx1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4085864" y="584433"/>
            <a:ext cx="6447784" cy="45104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Seres  vivos = 6 , 2 más  que  los inertes</a:t>
            </a:r>
            <a:endParaRPr lang="es-CO" dirty="0"/>
          </a:p>
        </p:txBody>
      </p:sp>
      <p:pic>
        <p:nvPicPr>
          <p:cNvPr id="20" name="diap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4974 -0.5900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-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05416 -0.5893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2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44102 -0.631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44" y="-3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2871 L 0.01289 -0.594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" y="-2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35143 -0.6064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-3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04 -0.453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-2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5286 -0.3918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3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54 -0.03218 L -0.47305 -0.3560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2" y="-1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0392 -0.332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8 -0.03773 L -0.53346 -0.3724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14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42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8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2637</TotalTime>
  <Words>433</Words>
  <Application>Microsoft Office PowerPoint</Application>
  <PresentationFormat>Panorámica</PresentationFormat>
  <Paragraphs>123</Paragraphs>
  <Slides>12</Slides>
  <Notes>0</Notes>
  <HiddenSlides>0</HiddenSlides>
  <MMClips>10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Algerian</vt:lpstr>
      <vt:lpstr>Arial</vt:lpstr>
      <vt:lpstr>Berlin Sans FB</vt:lpstr>
      <vt:lpstr>Calibri</vt:lpstr>
      <vt:lpstr>Calibri Light</vt:lpstr>
      <vt:lpstr>Times New Roman</vt:lpstr>
      <vt:lpstr>Tema de Office</vt:lpstr>
      <vt:lpstr>Imagen de mapa de bits</vt:lpstr>
      <vt:lpstr>INTRODUCCIÓN  PROYECTO 2 parte 1.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184</cp:revision>
  <dcterms:created xsi:type="dcterms:W3CDTF">2020-04-10T01:42:44Z</dcterms:created>
  <dcterms:modified xsi:type="dcterms:W3CDTF">2022-04-02T15:52:41Z</dcterms:modified>
</cp:coreProperties>
</file>