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500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50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74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49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192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76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89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91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53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75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53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8679-0927-41DF-8731-8FA54B123FB8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207C-EEF9-4702-AD28-437216D8A9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5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3" Type="http://schemas.openxmlformats.org/officeDocument/2006/relationships/image" Target="../media/image1.emf"/><Relationship Id="rId7" Type="http://schemas.openxmlformats.org/officeDocument/2006/relationships/image" Target="../media/image4.e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emf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emf"/><Relationship Id="rId7" Type="http://schemas.openxmlformats.org/officeDocument/2006/relationships/image" Target="../media/image1.emf"/><Relationship Id="rId12" Type="http://schemas.openxmlformats.org/officeDocument/2006/relationships/image" Target="../media/image1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11" Type="http://schemas.openxmlformats.org/officeDocument/2006/relationships/image" Target="../media/image16.png"/><Relationship Id="rId5" Type="http://schemas.openxmlformats.org/officeDocument/2006/relationships/image" Target="../media/image12.emf"/><Relationship Id="rId10" Type="http://schemas.openxmlformats.org/officeDocument/2006/relationships/image" Target="../media/image2.emf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microsoft.com/office/2007/relationships/hdphoto" Target="../media/hdphoto5.wdp"/><Relationship Id="rId12" Type="http://schemas.openxmlformats.org/officeDocument/2006/relationships/image" Target="../media/image2.emf"/><Relationship Id="rId2" Type="http://schemas.openxmlformats.org/officeDocument/2006/relationships/image" Target="../media/image18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.emf"/><Relationship Id="rId5" Type="http://schemas.openxmlformats.org/officeDocument/2006/relationships/image" Target="../media/image20.emf"/><Relationship Id="rId15" Type="http://schemas.openxmlformats.org/officeDocument/2006/relationships/image" Target="../media/image27.png"/><Relationship Id="rId10" Type="http://schemas.openxmlformats.org/officeDocument/2006/relationships/image" Target="../media/image24.emf"/><Relationship Id="rId4" Type="http://schemas.microsoft.com/office/2007/relationships/hdphoto" Target="../media/hdphoto4.wdp"/><Relationship Id="rId9" Type="http://schemas.openxmlformats.org/officeDocument/2006/relationships/image" Target="../media/image23.emf"/><Relationship Id="rId1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TGmd1dF_0I" TargetMode="External"/><Relationship Id="rId2" Type="http://schemas.openxmlformats.org/officeDocument/2006/relationships/hyperlink" Target="https://www.youtube.com/watch?v=FWtsNTxNPF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0aAW-QHnfJ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638461" y="2071073"/>
          <a:ext cx="3535424" cy="377414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67712">
                  <a:extLst>
                    <a:ext uri="{9D8B030D-6E8A-4147-A177-3AD203B41FA5}">
                      <a16:colId xmlns:a16="http://schemas.microsoft.com/office/drawing/2014/main" val="2323078279"/>
                    </a:ext>
                  </a:extLst>
                </a:gridCol>
                <a:gridCol w="1767712">
                  <a:extLst>
                    <a:ext uri="{9D8B030D-6E8A-4147-A177-3AD203B41FA5}">
                      <a16:colId xmlns:a16="http://schemas.microsoft.com/office/drawing/2014/main" val="3471760167"/>
                    </a:ext>
                  </a:extLst>
                </a:gridCol>
              </a:tblGrid>
              <a:tr h="943536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62936"/>
                  </a:ext>
                </a:extLst>
              </a:tr>
              <a:tr h="943536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040784"/>
                  </a:ext>
                </a:extLst>
              </a:tr>
              <a:tr h="943536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42944"/>
                  </a:ext>
                </a:extLst>
              </a:tr>
              <a:tr h="943536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37343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6917324" y="2118167"/>
          <a:ext cx="3782350" cy="384215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56470">
                  <a:extLst>
                    <a:ext uri="{9D8B030D-6E8A-4147-A177-3AD203B41FA5}">
                      <a16:colId xmlns:a16="http://schemas.microsoft.com/office/drawing/2014/main" val="1480015334"/>
                    </a:ext>
                  </a:extLst>
                </a:gridCol>
                <a:gridCol w="756470">
                  <a:extLst>
                    <a:ext uri="{9D8B030D-6E8A-4147-A177-3AD203B41FA5}">
                      <a16:colId xmlns:a16="http://schemas.microsoft.com/office/drawing/2014/main" val="2027961317"/>
                    </a:ext>
                  </a:extLst>
                </a:gridCol>
                <a:gridCol w="756470">
                  <a:extLst>
                    <a:ext uri="{9D8B030D-6E8A-4147-A177-3AD203B41FA5}">
                      <a16:colId xmlns:a16="http://schemas.microsoft.com/office/drawing/2014/main" val="2310274088"/>
                    </a:ext>
                  </a:extLst>
                </a:gridCol>
                <a:gridCol w="756470">
                  <a:extLst>
                    <a:ext uri="{9D8B030D-6E8A-4147-A177-3AD203B41FA5}">
                      <a16:colId xmlns:a16="http://schemas.microsoft.com/office/drawing/2014/main" val="92083052"/>
                    </a:ext>
                  </a:extLst>
                </a:gridCol>
                <a:gridCol w="756470">
                  <a:extLst>
                    <a:ext uri="{9D8B030D-6E8A-4147-A177-3AD203B41FA5}">
                      <a16:colId xmlns:a16="http://schemas.microsoft.com/office/drawing/2014/main" val="2830319564"/>
                    </a:ext>
                  </a:extLst>
                </a:gridCol>
              </a:tblGrid>
              <a:tr h="91665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8324896"/>
                  </a:ext>
                </a:extLst>
              </a:tr>
              <a:tr h="97516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35470321"/>
                  </a:ext>
                </a:extLst>
              </a:tr>
              <a:tr h="97516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81883434"/>
                  </a:ext>
                </a:extLst>
              </a:tr>
              <a:tr h="975167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6624843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426405" y="1191442"/>
            <a:ext cx="3970116" cy="902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ilindro 5"/>
          <p:cNvSpPr/>
          <p:nvPr/>
        </p:nvSpPr>
        <p:spPr>
          <a:xfrm>
            <a:off x="1638460" y="740383"/>
            <a:ext cx="826947" cy="601883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2775161" y="1306030"/>
            <a:ext cx="1435261" cy="63700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69927" y="2304547"/>
            <a:ext cx="515075" cy="5783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031697" y="2259801"/>
            <a:ext cx="593557" cy="6321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031696" y="3198285"/>
            <a:ext cx="593557" cy="6321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31695" y="4176189"/>
            <a:ext cx="593557" cy="6321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005223" y="5139621"/>
            <a:ext cx="593557" cy="6321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73926" y="3181524"/>
            <a:ext cx="515075" cy="656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436" y="2358859"/>
            <a:ext cx="465916" cy="4765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884" y="3293945"/>
            <a:ext cx="465916" cy="4765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436" y="4331803"/>
            <a:ext cx="465916" cy="4765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632" y="5221987"/>
            <a:ext cx="465916" cy="4765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224" y="2401999"/>
            <a:ext cx="498342" cy="47653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224" y="3318249"/>
            <a:ext cx="498342" cy="47653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224" y="4299056"/>
            <a:ext cx="498342" cy="4765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4224" y="5295246"/>
            <a:ext cx="498342" cy="476530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6032776" y="796627"/>
            <a:ext cx="5636871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  casita  es realmente una guardería  donde cuidan gatos,  tiene 4 pisos y en cada uno  hay  dos cuartos.  Si  en cada piso  sólo  deben haber  3  gatos, como los podemos organizar</a:t>
            </a: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556564" y="4247294"/>
            <a:ext cx="532437" cy="495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s-CO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084317" y="5139621"/>
            <a:ext cx="462330" cy="4815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s-CO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069927" y="4265558"/>
            <a:ext cx="485290" cy="4773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608567" y="5141134"/>
            <a:ext cx="485290" cy="4773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/>
          <p:cNvSpPr txBox="1"/>
          <p:nvPr/>
        </p:nvSpPr>
        <p:spPr>
          <a:xfrm flipH="1">
            <a:off x="8615875" y="2257064"/>
            <a:ext cx="43117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7106684" y="3202571"/>
            <a:ext cx="46233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473 mejores imágenes de dibujos de gatos | Dibujos de ga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91" y="4071511"/>
            <a:ext cx="806116" cy="71947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7792" y="4966778"/>
            <a:ext cx="1225918" cy="79663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28" name="Picture 4" descr="Caricatura Lindo Bebé Gato Ilustraciones Vectoriales, Clip Art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24" y="4057152"/>
            <a:ext cx="1216016" cy="718434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to Caricatura Imágenes Y Fotos - 123R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70" y="5031662"/>
            <a:ext cx="954034" cy="66686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6555" y="3123548"/>
            <a:ext cx="1436202" cy="6469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2529" y="2177076"/>
            <a:ext cx="1515787" cy="7243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6" name="Flecha derecha 35"/>
          <p:cNvSpPr/>
          <p:nvPr/>
        </p:nvSpPr>
        <p:spPr>
          <a:xfrm>
            <a:off x="5460638" y="2631495"/>
            <a:ext cx="1355792" cy="19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echa derecha 36"/>
          <p:cNvSpPr/>
          <p:nvPr/>
        </p:nvSpPr>
        <p:spPr>
          <a:xfrm>
            <a:off x="5438330" y="3453064"/>
            <a:ext cx="1384163" cy="156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echa derecha 37"/>
          <p:cNvSpPr/>
          <p:nvPr/>
        </p:nvSpPr>
        <p:spPr>
          <a:xfrm>
            <a:off x="5460638" y="4431249"/>
            <a:ext cx="1385357" cy="190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lecha derecha 38"/>
          <p:cNvSpPr/>
          <p:nvPr/>
        </p:nvSpPr>
        <p:spPr>
          <a:xfrm>
            <a:off x="5502039" y="5249486"/>
            <a:ext cx="1314391" cy="19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457082" y="5221987"/>
            <a:ext cx="100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1°  piso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75928" y="4246582"/>
            <a:ext cx="94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2° piso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57082" y="3318249"/>
            <a:ext cx="105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3° piso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20861" y="2419192"/>
            <a:ext cx="89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4° piso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3069605" y="149854"/>
            <a:ext cx="52215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DESCOMPOSICIÓN  DE NÚMEROS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1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07"/>
    </mc:Choice>
    <mc:Fallback xmlns="">
      <p:transition spd="slow" advTm="17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 animBg="1"/>
      <p:bldP spid="25" grpId="0" animBg="1"/>
      <p:bldP spid="27" grpId="0" animBg="1"/>
      <p:bldP spid="28" grpId="0" animBg="1"/>
      <p:bldP spid="31" grpId="0" animBg="1"/>
      <p:bldP spid="32" grpId="0" animBg="1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767330"/>
              </p:ext>
            </p:extLst>
          </p:nvPr>
        </p:nvGraphicFramePr>
        <p:xfrm>
          <a:off x="1954190" y="2144683"/>
          <a:ext cx="3790066" cy="41857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5033">
                  <a:extLst>
                    <a:ext uri="{9D8B030D-6E8A-4147-A177-3AD203B41FA5}">
                      <a16:colId xmlns:a16="http://schemas.microsoft.com/office/drawing/2014/main" val="1251490360"/>
                    </a:ext>
                  </a:extLst>
                </a:gridCol>
                <a:gridCol w="1895033">
                  <a:extLst>
                    <a:ext uri="{9D8B030D-6E8A-4147-A177-3AD203B41FA5}">
                      <a16:colId xmlns:a16="http://schemas.microsoft.com/office/drawing/2014/main" val="350617704"/>
                    </a:ext>
                  </a:extLst>
                </a:gridCol>
              </a:tblGrid>
              <a:tr h="98243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58030"/>
                  </a:ext>
                </a:extLst>
              </a:tr>
              <a:tr h="106776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12926965"/>
                  </a:ext>
                </a:extLst>
              </a:tr>
              <a:tr h="106776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29785684"/>
                  </a:ext>
                </a:extLst>
              </a:tr>
              <a:tr h="106776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3682863"/>
                  </a:ext>
                </a:extLst>
              </a:tr>
            </a:tbl>
          </a:graphicData>
        </a:graphic>
      </p:graphicFrame>
      <p:sp>
        <p:nvSpPr>
          <p:cNvPr id="6" name="Triángulo isósceles 5"/>
          <p:cNvSpPr/>
          <p:nvPr/>
        </p:nvSpPr>
        <p:spPr>
          <a:xfrm>
            <a:off x="1250103" y="880932"/>
            <a:ext cx="5078072" cy="12531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3335591" y="1176551"/>
            <a:ext cx="844952" cy="7870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4800" dirty="0" smtClean="0"/>
              <a:t>4</a:t>
            </a:r>
            <a:endParaRPr lang="es-CO" sz="4800" dirty="0"/>
          </a:p>
        </p:txBody>
      </p:sp>
      <p:sp>
        <p:nvSpPr>
          <p:cNvPr id="8" name="Rectángulo 7"/>
          <p:cNvSpPr/>
          <p:nvPr/>
        </p:nvSpPr>
        <p:spPr>
          <a:xfrm>
            <a:off x="6166195" y="915608"/>
            <a:ext cx="5828548" cy="832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LA  CASA   DE   4</a:t>
            </a:r>
          </a:p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Esta casa tiene 4  pisos, y  en cada uno  sólo se pueden hospedar  cuatro personas, mira  como  las distribuye  en cada  piso  el  administrador   de  este  lugar.</a:t>
            </a:r>
          </a:p>
          <a:p>
            <a:pPr algn="ctr"/>
            <a:endParaRPr lang="es-CO" sz="2800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86833" y="5621117"/>
            <a:ext cx="85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1° piso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814433" y="4591085"/>
            <a:ext cx="114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 2° piso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95142" y="3561053"/>
            <a:ext cx="108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   3°piso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86833" y="2508054"/>
            <a:ext cx="93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4°piso </a:t>
            </a:r>
            <a:endParaRPr lang="es-CO" dirty="0"/>
          </a:p>
        </p:txBody>
      </p:sp>
      <p:sp>
        <p:nvSpPr>
          <p:cNvPr id="13" name="Flecha derecha 12"/>
          <p:cNvSpPr/>
          <p:nvPr/>
        </p:nvSpPr>
        <p:spPr>
          <a:xfrm>
            <a:off x="5776993" y="2508054"/>
            <a:ext cx="1737177" cy="101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derecha 13"/>
          <p:cNvSpPr/>
          <p:nvPr/>
        </p:nvSpPr>
        <p:spPr>
          <a:xfrm>
            <a:off x="5800630" y="3592752"/>
            <a:ext cx="1689904" cy="148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derecha 14"/>
          <p:cNvSpPr/>
          <p:nvPr/>
        </p:nvSpPr>
        <p:spPr>
          <a:xfrm>
            <a:off x="5717295" y="4582471"/>
            <a:ext cx="1723429" cy="201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/>
          <p:cNvSpPr/>
          <p:nvPr/>
        </p:nvSpPr>
        <p:spPr>
          <a:xfrm>
            <a:off x="5815934" y="5706457"/>
            <a:ext cx="1723429" cy="218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8263"/>
              </p:ext>
            </p:extLst>
          </p:nvPr>
        </p:nvGraphicFramePr>
        <p:xfrm>
          <a:off x="7908903" y="1986992"/>
          <a:ext cx="3136740" cy="42229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627348">
                  <a:extLst>
                    <a:ext uri="{9D8B030D-6E8A-4147-A177-3AD203B41FA5}">
                      <a16:colId xmlns:a16="http://schemas.microsoft.com/office/drawing/2014/main" val="3542575246"/>
                    </a:ext>
                  </a:extLst>
                </a:gridCol>
                <a:gridCol w="627348">
                  <a:extLst>
                    <a:ext uri="{9D8B030D-6E8A-4147-A177-3AD203B41FA5}">
                      <a16:colId xmlns:a16="http://schemas.microsoft.com/office/drawing/2014/main" val="76807701"/>
                    </a:ext>
                  </a:extLst>
                </a:gridCol>
                <a:gridCol w="627348">
                  <a:extLst>
                    <a:ext uri="{9D8B030D-6E8A-4147-A177-3AD203B41FA5}">
                      <a16:colId xmlns:a16="http://schemas.microsoft.com/office/drawing/2014/main" val="3039689625"/>
                    </a:ext>
                  </a:extLst>
                </a:gridCol>
                <a:gridCol w="627348">
                  <a:extLst>
                    <a:ext uri="{9D8B030D-6E8A-4147-A177-3AD203B41FA5}">
                      <a16:colId xmlns:a16="http://schemas.microsoft.com/office/drawing/2014/main" val="286067558"/>
                    </a:ext>
                  </a:extLst>
                </a:gridCol>
                <a:gridCol w="627348">
                  <a:extLst>
                    <a:ext uri="{9D8B030D-6E8A-4147-A177-3AD203B41FA5}">
                      <a16:colId xmlns:a16="http://schemas.microsoft.com/office/drawing/2014/main" val="2044326377"/>
                    </a:ext>
                  </a:extLst>
                </a:gridCol>
              </a:tblGrid>
              <a:tr h="1053299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835359"/>
                  </a:ext>
                </a:extLst>
              </a:tr>
              <a:tr h="105654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931387"/>
                  </a:ext>
                </a:extLst>
              </a:tr>
              <a:tr h="105654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89510"/>
                  </a:ext>
                </a:extLst>
              </a:tr>
              <a:tr h="105654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00055"/>
                  </a:ext>
                </a:extLst>
              </a:tr>
            </a:tbl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195046" y="5348123"/>
            <a:ext cx="1594093" cy="8049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425882" y="4362446"/>
            <a:ext cx="1050084" cy="7600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2" name="Rectángulo 21"/>
          <p:cNvSpPr/>
          <p:nvPr/>
        </p:nvSpPr>
        <p:spPr>
          <a:xfrm>
            <a:off x="7989886" y="4385406"/>
            <a:ext cx="451682" cy="4492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</a:rPr>
              <a:t>2</a:t>
            </a:r>
            <a:endParaRPr lang="es-CO" sz="3600" b="1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253925" y="4287892"/>
            <a:ext cx="462987" cy="4955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</a:rPr>
              <a:t>2</a:t>
            </a:r>
            <a:endParaRPr lang="es-CO" sz="3600" b="1" dirty="0">
              <a:solidFill>
                <a:schemeClr val="tx1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180543" y="4333833"/>
            <a:ext cx="1200386" cy="7600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2662809" y="3237070"/>
            <a:ext cx="416148" cy="8137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>
            <a:lum bright="-20000" contrast="40000"/>
          </a:blip>
          <a:stretch>
            <a:fillRect/>
          </a:stretch>
        </p:blipFill>
        <p:spPr>
          <a:xfrm>
            <a:off x="4114275" y="3271611"/>
            <a:ext cx="1125683" cy="78828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1674" y="2357576"/>
            <a:ext cx="465916" cy="47654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703" y="3320827"/>
            <a:ext cx="465916" cy="476541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703" y="4340028"/>
            <a:ext cx="465916" cy="47654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884" y="5376750"/>
            <a:ext cx="465916" cy="476541"/>
          </a:xfrm>
          <a:prstGeom prst="rect">
            <a:avLst/>
          </a:prstGeom>
        </p:spPr>
      </p:pic>
      <p:sp>
        <p:nvSpPr>
          <p:cNvPr id="36" name="Rectángulo 35"/>
          <p:cNvSpPr/>
          <p:nvPr/>
        </p:nvSpPr>
        <p:spPr>
          <a:xfrm>
            <a:off x="9266688" y="5305550"/>
            <a:ext cx="462987" cy="5783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 smtClean="0">
                <a:solidFill>
                  <a:schemeClr val="tx1"/>
                </a:solidFill>
              </a:rPr>
              <a:t>0</a:t>
            </a:r>
            <a:endParaRPr lang="es-CO" sz="3600" b="1" dirty="0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7976073" y="3355380"/>
            <a:ext cx="485290" cy="4773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tx1"/>
                </a:solidFill>
              </a:rPr>
              <a:t>1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9254254" y="3237070"/>
            <a:ext cx="46233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3</a:t>
            </a:r>
            <a:endParaRPr lang="es-CO" sz="3200" b="1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8298" y="2151120"/>
            <a:ext cx="786452" cy="963251"/>
          </a:xfrm>
          <a:prstGeom prst="rect">
            <a:avLst/>
          </a:prstGeom>
        </p:spPr>
      </p:pic>
      <p:sp>
        <p:nvSpPr>
          <p:cNvPr id="41" name="CuadroTexto 40"/>
          <p:cNvSpPr txBox="1"/>
          <p:nvPr/>
        </p:nvSpPr>
        <p:spPr>
          <a:xfrm>
            <a:off x="8001595" y="5305550"/>
            <a:ext cx="42826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4</a:t>
            </a:r>
            <a:endParaRPr lang="es-CO" sz="3200" b="1" dirty="0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7957" y="2171780"/>
            <a:ext cx="701101" cy="859611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9425" y="2337184"/>
            <a:ext cx="498342" cy="47653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6778" y="3372790"/>
            <a:ext cx="493819" cy="36989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0723" y="4359115"/>
            <a:ext cx="493819" cy="47552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6778" y="5381643"/>
            <a:ext cx="493819" cy="475529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6306" y="2240309"/>
            <a:ext cx="701101" cy="859611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5687" y="3154189"/>
            <a:ext cx="701101" cy="85961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4542" y="4171187"/>
            <a:ext cx="701101" cy="859611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2391" y="5247814"/>
            <a:ext cx="701101" cy="859611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45232" y="2226339"/>
            <a:ext cx="1592914" cy="8273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1349939" y="227483"/>
            <a:ext cx="481625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DESCOMPOSICIÓN  DEL NÚMERO 4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0897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22" grpId="0" animBg="1"/>
      <p:bldP spid="23" grpId="0" animBg="1"/>
      <p:bldP spid="36" grpId="0" animBg="1"/>
      <p:bldP spid="38" grpId="0" animBg="1"/>
      <p:bldP spid="39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51485"/>
              </p:ext>
            </p:extLst>
          </p:nvPr>
        </p:nvGraphicFramePr>
        <p:xfrm>
          <a:off x="1481243" y="1457203"/>
          <a:ext cx="4235116" cy="49734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7558">
                  <a:extLst>
                    <a:ext uri="{9D8B030D-6E8A-4147-A177-3AD203B41FA5}">
                      <a16:colId xmlns:a16="http://schemas.microsoft.com/office/drawing/2014/main" val="2179810819"/>
                    </a:ext>
                  </a:extLst>
                </a:gridCol>
                <a:gridCol w="2117558">
                  <a:extLst>
                    <a:ext uri="{9D8B030D-6E8A-4147-A177-3AD203B41FA5}">
                      <a16:colId xmlns:a16="http://schemas.microsoft.com/office/drawing/2014/main" val="2982864349"/>
                    </a:ext>
                  </a:extLst>
                </a:gridCol>
              </a:tblGrid>
              <a:tr h="99469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60796"/>
                  </a:ext>
                </a:extLst>
              </a:tr>
              <a:tr h="99469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99014422"/>
                  </a:ext>
                </a:extLst>
              </a:tr>
              <a:tr h="99469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97782381"/>
                  </a:ext>
                </a:extLst>
              </a:tr>
              <a:tr h="99469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8673884"/>
                  </a:ext>
                </a:extLst>
              </a:tr>
              <a:tr h="99469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8881868"/>
                  </a:ext>
                </a:extLst>
              </a:tr>
            </a:tbl>
          </a:graphicData>
        </a:graphic>
      </p:graphicFrame>
      <p:sp>
        <p:nvSpPr>
          <p:cNvPr id="3" name="Trapecio 2"/>
          <p:cNvSpPr/>
          <p:nvPr/>
        </p:nvSpPr>
        <p:spPr>
          <a:xfrm>
            <a:off x="1481244" y="856526"/>
            <a:ext cx="4235115" cy="60067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Elipse 3"/>
          <p:cNvSpPr/>
          <p:nvPr/>
        </p:nvSpPr>
        <p:spPr>
          <a:xfrm>
            <a:off x="3117538" y="896150"/>
            <a:ext cx="962526" cy="51682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6600" dirty="0" smtClean="0"/>
              <a:t>5</a:t>
            </a:r>
            <a:endParaRPr lang="es-CO" sz="6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485020" y="274872"/>
            <a:ext cx="498909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Esta  es una casita  para albergar  y cuidar  perros </a:t>
            </a:r>
          </a:p>
          <a:p>
            <a:r>
              <a:rPr lang="es-CO" sz="1600" dirty="0" smtClean="0"/>
              <a:t>Tiene  5 pisos  y  dos  cuartos  en cada uno.  Observa  como podemos  organizar  los perritos   para  que  en cada piso solo  hayan  5 perros.</a:t>
            </a:r>
            <a:endParaRPr lang="es-CO" sz="16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762907"/>
              </p:ext>
            </p:extLst>
          </p:nvPr>
        </p:nvGraphicFramePr>
        <p:xfrm>
          <a:off x="6861480" y="1457203"/>
          <a:ext cx="4547935" cy="47871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35634">
                  <a:extLst>
                    <a:ext uri="{9D8B030D-6E8A-4147-A177-3AD203B41FA5}">
                      <a16:colId xmlns:a16="http://schemas.microsoft.com/office/drawing/2014/main" val="829879069"/>
                    </a:ext>
                  </a:extLst>
                </a:gridCol>
                <a:gridCol w="835591">
                  <a:extLst>
                    <a:ext uri="{9D8B030D-6E8A-4147-A177-3AD203B41FA5}">
                      <a16:colId xmlns:a16="http://schemas.microsoft.com/office/drawing/2014/main" val="2949668670"/>
                    </a:ext>
                  </a:extLst>
                </a:gridCol>
                <a:gridCol w="971974">
                  <a:extLst>
                    <a:ext uri="{9D8B030D-6E8A-4147-A177-3AD203B41FA5}">
                      <a16:colId xmlns:a16="http://schemas.microsoft.com/office/drawing/2014/main" val="4188567576"/>
                    </a:ext>
                  </a:extLst>
                </a:gridCol>
                <a:gridCol w="567490">
                  <a:extLst>
                    <a:ext uri="{9D8B030D-6E8A-4147-A177-3AD203B41FA5}">
                      <a16:colId xmlns:a16="http://schemas.microsoft.com/office/drawing/2014/main" val="70583917"/>
                    </a:ext>
                  </a:extLst>
                </a:gridCol>
                <a:gridCol w="1237246">
                  <a:extLst>
                    <a:ext uri="{9D8B030D-6E8A-4147-A177-3AD203B41FA5}">
                      <a16:colId xmlns:a16="http://schemas.microsoft.com/office/drawing/2014/main" val="1930556067"/>
                    </a:ext>
                  </a:extLst>
                </a:gridCol>
              </a:tblGrid>
              <a:tr h="1026505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79217"/>
                  </a:ext>
                </a:extLst>
              </a:tr>
              <a:tr h="89665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60069"/>
                  </a:ext>
                </a:extLst>
              </a:tr>
              <a:tr h="1030997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267251"/>
                  </a:ext>
                </a:extLst>
              </a:tr>
              <a:tr h="916503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43305"/>
                  </a:ext>
                </a:extLst>
              </a:tr>
              <a:tr h="916503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1342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995" y="1639995"/>
            <a:ext cx="1475077" cy="7103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3826530" y="1658632"/>
            <a:ext cx="1600199" cy="6730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301" y="2640793"/>
            <a:ext cx="1458007" cy="70810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0829" y="3533896"/>
            <a:ext cx="1723524" cy="8343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0064" y="4586479"/>
            <a:ext cx="1007489" cy="793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2803" y="5565849"/>
            <a:ext cx="1527651" cy="7691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Rectángulo 15"/>
          <p:cNvSpPr/>
          <p:nvPr/>
        </p:nvSpPr>
        <p:spPr>
          <a:xfrm>
            <a:off x="10461143" y="5479891"/>
            <a:ext cx="786065" cy="659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5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430108" y="4511494"/>
            <a:ext cx="786065" cy="659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5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0450207" y="2548095"/>
            <a:ext cx="786065" cy="659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5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450206" y="3513750"/>
            <a:ext cx="786065" cy="659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5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7036871" y="1658632"/>
            <a:ext cx="579083" cy="6321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5400" b="1" dirty="0" smtClean="0">
                <a:solidFill>
                  <a:schemeClr val="tx1"/>
                </a:solidFill>
              </a:rPr>
              <a:t>2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787409" y="2609899"/>
            <a:ext cx="612737" cy="6700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4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717238" y="1654936"/>
            <a:ext cx="593557" cy="6321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3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056606" y="5465180"/>
            <a:ext cx="593557" cy="6133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3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0412080" y="1604185"/>
            <a:ext cx="786065" cy="659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5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117103" y="3533896"/>
            <a:ext cx="563045" cy="6303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5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102241" y="2621106"/>
            <a:ext cx="593557" cy="6346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 smtClean="0">
                <a:solidFill>
                  <a:schemeClr val="tx1"/>
                </a:solidFill>
              </a:rPr>
              <a:t>1</a:t>
            </a:r>
            <a:endParaRPr lang="es-CO" sz="4800" b="1" dirty="0">
              <a:solidFill>
                <a:schemeClr val="tx1"/>
              </a:solidFill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8756650" y="4557680"/>
            <a:ext cx="593557" cy="6236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 smtClean="0">
                <a:solidFill>
                  <a:schemeClr val="tx1"/>
                </a:solidFill>
              </a:rPr>
              <a:t>1</a:t>
            </a:r>
            <a:endParaRPr lang="es-CO" sz="4800" b="1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012417" y="4520285"/>
            <a:ext cx="594343" cy="6502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 smtClean="0">
                <a:solidFill>
                  <a:schemeClr val="tx1"/>
                </a:solidFill>
              </a:rPr>
              <a:t>4</a:t>
            </a:r>
            <a:endParaRPr lang="es-CO" sz="5400" b="1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8786168" y="3529238"/>
            <a:ext cx="613978" cy="6303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6000" b="1" dirty="0" smtClean="0">
                <a:solidFill>
                  <a:schemeClr val="tx1"/>
                </a:solidFill>
              </a:rPr>
              <a:t>0</a:t>
            </a:r>
            <a:endParaRPr lang="es-CO" sz="6000" b="1" dirty="0">
              <a:solidFill>
                <a:schemeClr val="tx1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116" y="2774377"/>
            <a:ext cx="465916" cy="476541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0200" y="3654109"/>
            <a:ext cx="465916" cy="476541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0200" y="4660037"/>
            <a:ext cx="465916" cy="47654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9161" y="5496138"/>
            <a:ext cx="465916" cy="476541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93233" y="1786725"/>
            <a:ext cx="465916" cy="476541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9516" y="1719256"/>
            <a:ext cx="498342" cy="476530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2184" y="2708662"/>
            <a:ext cx="498342" cy="47653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7786" y="3598395"/>
            <a:ext cx="498342" cy="47653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9026" y="4631232"/>
            <a:ext cx="498342" cy="476530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3518" y="5461173"/>
            <a:ext cx="498342" cy="47420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5519" y="2611469"/>
            <a:ext cx="1640756" cy="6417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4">
            <a:lum bright="-20000" contrast="40000"/>
          </a:blip>
          <a:stretch>
            <a:fillRect/>
          </a:stretch>
        </p:blipFill>
        <p:spPr>
          <a:xfrm>
            <a:off x="1798995" y="5568783"/>
            <a:ext cx="1409313" cy="76625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301" y="4573775"/>
            <a:ext cx="1523771" cy="7423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2" name="CuadroTexto 31"/>
          <p:cNvSpPr txBox="1"/>
          <p:nvPr/>
        </p:nvSpPr>
        <p:spPr>
          <a:xfrm>
            <a:off x="492002" y="5888900"/>
            <a:ext cx="98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1° PISO</a:t>
            </a:r>
            <a:endParaRPr lang="es-CO" dirty="0"/>
          </a:p>
        </p:txBody>
      </p:sp>
      <p:sp>
        <p:nvSpPr>
          <p:cNvPr id="33" name="CuadroTexto 32"/>
          <p:cNvSpPr txBox="1"/>
          <p:nvPr/>
        </p:nvSpPr>
        <p:spPr>
          <a:xfrm>
            <a:off x="539209" y="4806654"/>
            <a:ext cx="90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2° PISO</a:t>
            </a:r>
            <a:endParaRPr lang="es-CO" dirty="0"/>
          </a:p>
        </p:txBody>
      </p:sp>
      <p:sp>
        <p:nvSpPr>
          <p:cNvPr id="46" name="CuadroTexto 45"/>
          <p:cNvSpPr txBox="1"/>
          <p:nvPr/>
        </p:nvSpPr>
        <p:spPr>
          <a:xfrm>
            <a:off x="567383" y="3788153"/>
            <a:ext cx="87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3° PISO</a:t>
            </a:r>
            <a:endParaRPr lang="es-CO" dirty="0"/>
          </a:p>
        </p:txBody>
      </p:sp>
      <p:sp>
        <p:nvSpPr>
          <p:cNvPr id="48" name="CuadroTexto 47"/>
          <p:cNvSpPr txBox="1"/>
          <p:nvPr/>
        </p:nvSpPr>
        <p:spPr>
          <a:xfrm>
            <a:off x="545825" y="2842754"/>
            <a:ext cx="89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4° PISO</a:t>
            </a:r>
            <a:endParaRPr lang="es-CO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36989" y="1843885"/>
            <a:ext cx="87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5° PISO</a:t>
            </a:r>
            <a:endParaRPr lang="es-CO" dirty="0"/>
          </a:p>
        </p:txBody>
      </p:sp>
      <p:sp>
        <p:nvSpPr>
          <p:cNvPr id="50" name="CuadroTexto 49"/>
          <p:cNvSpPr txBox="1"/>
          <p:nvPr/>
        </p:nvSpPr>
        <p:spPr>
          <a:xfrm>
            <a:off x="1481242" y="355027"/>
            <a:ext cx="41712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Century Gothic" panose="020B0502020202020204" pitchFamily="34" charset="0"/>
              </a:rPr>
              <a:t>DESCOMPOSICIÓN DEL  NUMERO  5</a:t>
            </a:r>
            <a:endParaRPr lang="es-CO" b="1" dirty="0">
              <a:latin typeface="Century Gothic" panose="020B0502020202020204" pitchFamily="34" charset="0"/>
            </a:endParaRPr>
          </a:p>
        </p:txBody>
      </p:sp>
      <p:sp>
        <p:nvSpPr>
          <p:cNvPr id="53" name="Flecha derecha 52"/>
          <p:cNvSpPr/>
          <p:nvPr/>
        </p:nvSpPr>
        <p:spPr>
          <a:xfrm>
            <a:off x="5717523" y="1998338"/>
            <a:ext cx="906684" cy="100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Flecha derecha 55"/>
          <p:cNvSpPr/>
          <p:nvPr/>
        </p:nvSpPr>
        <p:spPr>
          <a:xfrm>
            <a:off x="5694356" y="2946927"/>
            <a:ext cx="906684" cy="80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Flecha derecha 56"/>
          <p:cNvSpPr/>
          <p:nvPr/>
        </p:nvSpPr>
        <p:spPr>
          <a:xfrm>
            <a:off x="5694799" y="3860165"/>
            <a:ext cx="906684" cy="83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Flecha derecha 57"/>
          <p:cNvSpPr/>
          <p:nvPr/>
        </p:nvSpPr>
        <p:spPr>
          <a:xfrm>
            <a:off x="5727779" y="4814842"/>
            <a:ext cx="906684" cy="109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Flecha derecha 58"/>
          <p:cNvSpPr/>
          <p:nvPr/>
        </p:nvSpPr>
        <p:spPr>
          <a:xfrm>
            <a:off x="5705358" y="5766524"/>
            <a:ext cx="895682" cy="102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Rectángulo 51"/>
          <p:cNvSpPr/>
          <p:nvPr/>
        </p:nvSpPr>
        <p:spPr>
          <a:xfrm>
            <a:off x="8850561" y="5461173"/>
            <a:ext cx="612737" cy="6700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58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2" grpId="0"/>
      <p:bldP spid="33" grpId="0"/>
      <p:bldP spid="46" grpId="0"/>
      <p:bldP spid="48" grpId="0"/>
      <p:bldP spid="49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3962" y="1495745"/>
            <a:ext cx="501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2"/>
              </a:rPr>
              <a:t>https://www.youtube.com/watch?v=FWtsNTxNPFU</a:t>
            </a:r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1023962" y="513347"/>
            <a:ext cx="709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Descomposición del 9</a:t>
            </a:r>
            <a:endParaRPr lang="es-CO" sz="3200" dirty="0"/>
          </a:p>
        </p:txBody>
      </p:sp>
      <p:sp>
        <p:nvSpPr>
          <p:cNvPr id="4" name="Rectángulo 3"/>
          <p:cNvSpPr/>
          <p:nvPr/>
        </p:nvSpPr>
        <p:spPr>
          <a:xfrm>
            <a:off x="1123604" y="2532283"/>
            <a:ext cx="4968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3"/>
              </a:rPr>
              <a:t>https://www.youtube.com/watch?v=ATGmd1dF_0I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123604" y="1995752"/>
            <a:ext cx="385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Descomposición del numero  6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1123604" y="3114572"/>
            <a:ext cx="4910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4"/>
              </a:rPr>
              <a:t>https://www.youtube.com/watch?v=0aAW-QHnfJI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43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1.7|8.3|0.8|1.4|2.8|3.2|1.3|1.2|5.5|3.1|4|3.2|2.4|4.5|7.9|6.3|2.7|8.2|5.7|8.4|3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205</Words>
  <Application>Microsoft Office PowerPoint</Application>
  <PresentationFormat>Panorámica</PresentationFormat>
  <Paragraphs>62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39</cp:revision>
  <dcterms:created xsi:type="dcterms:W3CDTF">2020-07-03T21:30:58Z</dcterms:created>
  <dcterms:modified xsi:type="dcterms:W3CDTF">2022-05-22T19:11:32Z</dcterms:modified>
</cp:coreProperties>
</file>